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8" r:id="rId2"/>
    <p:sldId id="257" r:id="rId3"/>
  </p:sldIdLst>
  <p:sldSz cx="10691813" cy="7559675"/>
  <p:notesSz cx="7023100" cy="93091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">
          <p15:clr>
            <a:srgbClr val="A4A3A4"/>
          </p15:clr>
        </p15:guide>
        <p15:guide id="2" pos="3367">
          <p15:clr>
            <a:srgbClr val="A4A3A4"/>
          </p15:clr>
        </p15:guide>
        <p15:guide id="3" orient="horz" pos="4558">
          <p15:clr>
            <a:srgbClr val="A4A3A4"/>
          </p15:clr>
        </p15:guide>
        <p15:guide id="4" orient="horz" pos="2381">
          <p15:clr>
            <a:srgbClr val="A4A3A4"/>
          </p15:clr>
        </p15:guide>
        <p15:guide id="5" pos="215">
          <p15:clr>
            <a:srgbClr val="A4A3A4"/>
          </p15:clr>
        </p15:guide>
        <p15:guide id="6" pos="6475">
          <p15:clr>
            <a:srgbClr val="A4A3A4"/>
          </p15:clr>
        </p15:guide>
        <p15:guide id="7" pos="3141">
          <p15:clr>
            <a:srgbClr val="A4A3A4"/>
          </p15:clr>
        </p15:guide>
        <p15:guide id="8" pos="359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kulska Małgorzata" initials="" lastIdx="2" clrIdx="0"/>
  <p:cmAuthor id="2" name="Hilt Anna" initials="" lastIdx="1" clrIdx="1"/>
  <p:cmAuthor id="3" name="Cieśluk Daria" initials="CD" lastIdx="4" clrIdx="2">
    <p:extLst>
      <p:ext uri="{19B8F6BF-5375-455C-9EA6-DF929625EA0E}">
        <p15:presenceInfo xmlns:p15="http://schemas.microsoft.com/office/powerpoint/2012/main" userId="S-1-5-21-1461165139-3232864394-2381098361-3816" providerId="AD"/>
      </p:ext>
    </p:extLst>
  </p:cmAuthor>
  <p:cmAuthor id="4" name="Gniedziejko-Płuciennik Iwona" initials="GI" lastIdx="8" clrIdx="3">
    <p:extLst>
      <p:ext uri="{19B8F6BF-5375-455C-9EA6-DF929625EA0E}">
        <p15:presenceInfo xmlns:p15="http://schemas.microsoft.com/office/powerpoint/2012/main" userId="S-1-5-21-3563447054-2667861475-1537196452-21384" providerId="AD"/>
      </p:ext>
    </p:extLst>
  </p:cmAuthor>
  <p:cmAuthor id="5" name="Gradek Dominika" initials="GD" lastIdx="7" clrIdx="4">
    <p:extLst>
      <p:ext uri="{19B8F6BF-5375-455C-9EA6-DF929625EA0E}">
        <p15:presenceInfo xmlns:p15="http://schemas.microsoft.com/office/powerpoint/2012/main" userId="S-1-5-21-3563447054-2667861475-1537196452-19795" providerId="AD"/>
      </p:ext>
    </p:extLst>
  </p:cmAuthor>
  <p:cmAuthor id="6" name="Kowalski Kamil" initials="KK" lastIdx="1" clrIdx="5">
    <p:extLst>
      <p:ext uri="{19B8F6BF-5375-455C-9EA6-DF929625EA0E}">
        <p15:presenceInfo xmlns:p15="http://schemas.microsoft.com/office/powerpoint/2012/main" userId="S-1-5-21-3563447054-2667861475-1537196452-183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474"/>
    <a:srgbClr val="D3E1F4"/>
    <a:srgbClr val="312783"/>
    <a:srgbClr val="F7A600"/>
    <a:srgbClr val="5AA1D8"/>
    <a:srgbClr val="50BC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1977" autoAdjust="0"/>
  </p:normalViewPr>
  <p:slideViewPr>
    <p:cSldViewPr snapToGrid="0" snapToObjects="1">
      <p:cViewPr varScale="1">
        <p:scale>
          <a:sx n="96" d="100"/>
          <a:sy n="96" d="100"/>
        </p:scale>
        <p:origin x="1764" y="90"/>
      </p:cViewPr>
      <p:guideLst>
        <p:guide orient="horz" pos="204"/>
        <p:guide pos="3367"/>
        <p:guide orient="horz" pos="4558"/>
        <p:guide orient="horz" pos="2381"/>
        <p:guide pos="215"/>
        <p:guide pos="6475"/>
        <p:guide pos="3141"/>
        <p:guide pos="35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109" cy="467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977352" y="0"/>
            <a:ext cx="3044109" cy="46739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9ACC970-E328-4CFE-8650-551D3D398EA2}" type="datetimeFigureOut">
              <a:rPr lang="pl-PL"/>
              <a:pPr>
                <a:defRPr/>
              </a:pPr>
              <a:t>25.09.2023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90638" y="1163638"/>
            <a:ext cx="4441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01983" y="4480396"/>
            <a:ext cx="5619136" cy="36646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Edytuj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841710"/>
            <a:ext cx="3044109" cy="467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977352" y="8841710"/>
            <a:ext cx="3044109" cy="4673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0E90519-6623-425D-9C86-0720981C626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 smtClean="0"/>
          </a:p>
        </p:txBody>
      </p:sp>
      <p:sp>
        <p:nvSpPr>
          <p:cNvPr id="410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8D130A-EC12-4890-9B30-42362F5EA97E}" type="slidenum">
              <a:rPr lang="pl-PL" altLang="pl-PL" smtClean="0"/>
              <a:pPr/>
              <a:t>1</a:t>
            </a:fld>
            <a:endParaRPr lang="pl-PL" alt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90519-6623-425D-9C86-0720981C626D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4009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6252-0F70-4E55-A66C-0192D3618A1D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AB023-5369-4D07-9D53-A6E9D85BAE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0396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27A83-CA57-42E3-9824-521949C570A9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13CE8-269F-419B-80D1-215C9E0F153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8438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45517-1605-4666-944F-C0F09C6D4EE2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0025B-0A75-4BF8-AF8A-2852BCF656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9466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511A-E1AB-4FDD-BF30-6DFC1CC816F5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55F83-1365-431F-A4D7-671A9F6DFFF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94478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6847-FE10-4991-91B4-5379F6BABA96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9A948-0930-4B5B-8595-1E11B60EFF7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822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81F00-852D-47C2-8CCB-52165E813489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A555E-CB45-4DCE-82AD-42C9922C8E1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5822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6A3D6-D66F-4A99-A3DD-416829903BA0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93472-B3D0-4DBB-A988-B820C168FCD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2883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500CB-02DD-49EF-83EC-9554DB66E280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8DE50-BAD4-4194-A685-DE574BF007A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5687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rtlCol="0">
            <a:normAutofit/>
          </a:bodyPr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pPr lvl="0"/>
            <a:r>
              <a:rPr lang="en-GB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DEC65-D0E4-44EF-BAB5-A6DB05ECD180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31F46-66F5-4B5C-9EBD-2236AFAA68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5211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5AC05-22BF-4555-8A84-54F0B0BD7952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BF763-06C5-4A18-B3D1-66120A7CEFB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5280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15EA8-2EB5-4446-986E-9BC927A0B1FE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816C2-BD38-4351-A1E6-C84A67D1AD3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611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735013" y="403225"/>
            <a:ext cx="9221787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 smtClean="0"/>
              <a:t>Click to edit Master title style</a:t>
            </a:r>
            <a:endParaRPr lang="en-US" altLang="pl-PL" smtClean="0"/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5013" y="2012950"/>
            <a:ext cx="9221787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 smtClean="0"/>
              <a:t>Click to edit Master text styles</a:t>
            </a:r>
          </a:p>
          <a:p>
            <a:pPr lvl="1"/>
            <a:r>
              <a:rPr lang="en-GB" altLang="pl-PL" smtClean="0"/>
              <a:t>Second level</a:t>
            </a:r>
          </a:p>
          <a:p>
            <a:pPr lvl="2"/>
            <a:r>
              <a:rPr lang="en-GB" altLang="pl-PL" smtClean="0"/>
              <a:t>Third level</a:t>
            </a:r>
          </a:p>
          <a:p>
            <a:pPr lvl="3"/>
            <a:r>
              <a:rPr lang="en-GB" altLang="pl-PL" smtClean="0"/>
              <a:t>Fourth level</a:t>
            </a:r>
          </a:p>
          <a:p>
            <a:pPr lvl="4"/>
            <a:r>
              <a:rPr lang="en-GB" altLang="pl-PL" smtClean="0"/>
              <a:t>Fifth level</a:t>
            </a:r>
            <a:endParaRPr lang="en-US" altLang="pl-PL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13" y="7007225"/>
            <a:ext cx="2405062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E71D19-A0E7-4A10-95E6-4C4C22561601}" type="datetimeFigureOut">
              <a:rPr lang="LID4096"/>
              <a:pPr>
                <a:defRPr/>
              </a:pPr>
              <a:t>09/25/2023</a:t>
            </a:fld>
            <a:endParaRPr lang="en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713" y="7007225"/>
            <a:ext cx="360838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23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738" y="7007225"/>
            <a:ext cx="2405062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AC46B41-C901-437E-B732-6603B944C70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2pPr>
      <a:lvl3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3pPr>
      <a:lvl4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4pPr>
      <a:lvl5pPr algn="l" defTabSz="10064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06475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0825" indent="-250825" algn="l" defTabSz="1006475" rtl="0" eaLnBrk="0" fontAlgn="base" hangingPunct="0">
        <a:lnSpc>
          <a:spcPct val="90000"/>
        </a:lnSpc>
        <a:spcBef>
          <a:spcPts val="11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55650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13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266950" indent="-250825" algn="l" defTabSz="1006475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1.jpg"/><Relationship Id="rId21" Type="http://schemas.openxmlformats.org/officeDocument/2006/relationships/image" Target="../media/image16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diety.nfz.gov.pl/" TargetMode="External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hyperlink" Target="https://www.nfz.gov.pl/" TargetMode="External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hyperlink" Target="https://akademia.nfz.gov.p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5779774" y="1366119"/>
            <a:ext cx="4680264" cy="2031796"/>
          </a:xfrm>
          <a:prstGeom prst="rect">
            <a:avLst/>
          </a:prstGeom>
          <a:blipFill>
            <a:blip r:embed="rId3"/>
            <a:srcRect/>
            <a:stretch>
              <a:fillRect l="37115" t="-4403" r="-42835" b="-3185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u="sng" dirty="0"/>
          </a:p>
        </p:txBody>
      </p:sp>
      <p:pic>
        <p:nvPicPr>
          <p:cNvPr id="57" name="Obraz 5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098" y="5011182"/>
            <a:ext cx="4912040" cy="359665"/>
          </a:xfrm>
          <a:prstGeom prst="rect">
            <a:avLst/>
          </a:prstGeom>
        </p:spPr>
      </p:pic>
      <p:pic>
        <p:nvPicPr>
          <p:cNvPr id="35" name="Obraz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9" y="6324077"/>
            <a:ext cx="4538481" cy="359665"/>
          </a:xfrm>
          <a:prstGeom prst="rect">
            <a:avLst/>
          </a:prstGeom>
        </p:spPr>
      </p:pic>
      <p:pic>
        <p:nvPicPr>
          <p:cNvPr id="42" name="Obraz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314"/>
            <a:ext cx="4912040" cy="35966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82431" y="5913438"/>
            <a:ext cx="4806950" cy="139065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buClr>
                <a:srgbClr val="F7A600"/>
              </a:buClr>
              <a:defRPr/>
            </a:pPr>
            <a:endParaRPr lang="pl-PL" sz="1300" dirty="0">
              <a:solidFill>
                <a:schemeClr val="tx1"/>
              </a:solidFill>
            </a:endParaRPr>
          </a:p>
        </p:txBody>
      </p:sp>
      <p:pic>
        <p:nvPicPr>
          <p:cNvPr id="3077" name="Picture 4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4"/>
          <a:stretch>
            <a:fillRect/>
          </a:stretch>
        </p:blipFill>
        <p:spPr bwMode="auto">
          <a:xfrm>
            <a:off x="5575828" y="393373"/>
            <a:ext cx="1090104" cy="41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ectangle 6"/>
          <p:cNvSpPr/>
          <p:nvPr/>
        </p:nvSpPr>
        <p:spPr>
          <a:xfrm>
            <a:off x="599154" y="1837299"/>
            <a:ext cx="4687887" cy="292893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pl-PL" sz="12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endParaRPr lang="pl-PL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Rectangle 6"/>
          <p:cNvSpPr/>
          <p:nvPr/>
        </p:nvSpPr>
        <p:spPr>
          <a:xfrm>
            <a:off x="3611948" y="4388220"/>
            <a:ext cx="4638770" cy="94773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2400"/>
              </a:lnSpc>
              <a:defRPr/>
            </a:pPr>
            <a:r>
              <a:rPr lang="pl-PL" sz="1500" b="1" dirty="0" smtClean="0">
                <a:solidFill>
                  <a:srgbClr val="312783"/>
                </a:solidFill>
              </a:rPr>
              <a:t>       </a:t>
            </a:r>
            <a:endParaRPr lang="pl-PL" sz="1500" b="1" dirty="0">
              <a:solidFill>
                <a:srgbClr val="312783"/>
              </a:solidFill>
            </a:endParaRPr>
          </a:p>
        </p:txBody>
      </p:sp>
      <p:sp>
        <p:nvSpPr>
          <p:cNvPr id="3093" name="Prostokąt 3"/>
          <p:cNvSpPr>
            <a:spLocks noChangeArrowheads="1"/>
          </p:cNvSpPr>
          <p:nvPr/>
        </p:nvSpPr>
        <p:spPr bwMode="auto">
          <a:xfrm>
            <a:off x="5682431" y="5711825"/>
            <a:ext cx="4629150" cy="361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rgbClr val="F7A600"/>
              </a:buClr>
            </a:pPr>
            <a:endParaRPr lang="pl-PL" altLang="pl-PL" sz="1300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293" y="272245"/>
            <a:ext cx="1097741" cy="65897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92" y="218030"/>
            <a:ext cx="2016641" cy="772419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>
            <a:off x="5640172" y="3478404"/>
            <a:ext cx="48914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60000">
              <a:lnSpc>
                <a:spcPct val="150000"/>
              </a:lnSpc>
              <a:spcBef>
                <a:spcPts val="0"/>
              </a:spcBef>
            </a:pPr>
            <a:r>
              <a:rPr lang="pl-PL" sz="1400" b="1" dirty="0" smtClean="0">
                <a:solidFill>
                  <a:srgbClr val="312783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Zadbaj o swoje ubezpieczenie zdrowotne.</a:t>
            </a:r>
          </a:p>
          <a:p>
            <a:pPr defTabSz="360000">
              <a:lnSpc>
                <a:spcPct val="150000"/>
              </a:lnSpc>
              <a:spcBef>
                <a:spcPts val="0"/>
              </a:spcBef>
            </a:pPr>
            <a:r>
              <a:rPr lang="pl-PL" sz="1400" b="1" dirty="0" smtClean="0">
                <a:solidFill>
                  <a:srgbClr val="312783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Wracasz na kolejny rok nauki po zakończeniu wakacji? </a:t>
            </a:r>
          </a:p>
          <a:p>
            <a:pPr defTabSz="360000">
              <a:lnSpc>
                <a:spcPct val="150000"/>
              </a:lnSpc>
              <a:spcBef>
                <a:spcPts val="0"/>
              </a:spcBef>
            </a:pPr>
            <a:r>
              <a:rPr lang="pl-PL" sz="1400" b="1" dirty="0" smtClean="0">
                <a:solidFill>
                  <a:srgbClr val="312783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Upewnij się, że masz ubezpieczenia zdrowotne i prawo do bezpłatnego </a:t>
            </a:r>
            <a:r>
              <a:rPr lang="pl-PL" sz="1400" b="1" dirty="0" smtClean="0">
                <a:solidFill>
                  <a:srgbClr val="312783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leczenia.</a:t>
            </a:r>
            <a:endParaRPr lang="pl-PL" sz="1400" b="1" dirty="0" smtClean="0">
              <a:solidFill>
                <a:srgbClr val="312783"/>
              </a:solidFill>
              <a:latin typeface="+mn-lt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37" name="Prostokąt 36"/>
          <p:cNvSpPr/>
          <p:nvPr/>
        </p:nvSpPr>
        <p:spPr>
          <a:xfrm>
            <a:off x="5639592" y="5454278"/>
            <a:ext cx="48355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defRPr/>
            </a:pPr>
            <a:r>
              <a:rPr lang="pl-PL" sz="1200" dirty="0" smtClean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Jako student masz prawo do świadczeń w ramach NFZ, gdy spełnisz jeden </a:t>
            </a:r>
            <a:br>
              <a:rPr lang="pl-PL" sz="1200" dirty="0" smtClean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</a:br>
            <a:r>
              <a:rPr lang="pl-PL" sz="1200" dirty="0" smtClean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z warunków: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dirty="0" smtClean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masz </a:t>
            </a:r>
            <a:r>
              <a:rPr lang="pl-PL" sz="1200" dirty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własny tytuł do ubezpieczenia (np. umowa o pracę, renta)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jesteś zgłoszony do ubezpieczenia jako członek rodziny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rPr>
              <a:t>jesteś zgłoszony do ubezpieczenia przez uczelnię.</a:t>
            </a:r>
          </a:p>
        </p:txBody>
      </p:sp>
      <p:cxnSp>
        <p:nvCxnSpPr>
          <p:cNvPr id="119" name="Łącznik prosty 118"/>
          <p:cNvCxnSpPr/>
          <p:nvPr/>
        </p:nvCxnSpPr>
        <p:spPr>
          <a:xfrm>
            <a:off x="5343480" y="1143616"/>
            <a:ext cx="0" cy="4861908"/>
          </a:xfrm>
          <a:prstGeom prst="line">
            <a:avLst/>
          </a:prstGeom>
          <a:ln w="9525" cap="flat" cmpd="sng" algn="ctr">
            <a:solidFill>
              <a:srgbClr val="26147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pole tekstowe 37"/>
          <p:cNvSpPr txBox="1"/>
          <p:nvPr/>
        </p:nvSpPr>
        <p:spPr>
          <a:xfrm>
            <a:off x="108489" y="385091"/>
            <a:ext cx="4667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Jak mieć pewność, że jestem ubezpieczony?</a:t>
            </a:r>
          </a:p>
        </p:txBody>
      </p:sp>
      <p:sp>
        <p:nvSpPr>
          <p:cNvPr id="39" name="Prostokąt 38"/>
          <p:cNvSpPr/>
          <p:nvPr/>
        </p:nvSpPr>
        <p:spPr>
          <a:xfrm>
            <a:off x="144000" y="887443"/>
            <a:ext cx="4835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200" dirty="0">
                <a:solidFill>
                  <a:srgbClr val="261474"/>
                </a:solidFill>
                <a:latin typeface="+mn-lt"/>
              </a:rPr>
              <a:t>Informacje o objęciu ubezpieczeniem zdrowotnym </a:t>
            </a:r>
            <a:r>
              <a:rPr lang="pl-PL" sz="1200" dirty="0" smtClean="0">
                <a:solidFill>
                  <a:srgbClr val="261474"/>
                </a:solidFill>
                <a:latin typeface="+mn-lt"/>
              </a:rPr>
              <a:t>możesz </a:t>
            </a:r>
            <a:r>
              <a:rPr lang="pl-PL" sz="1200" dirty="0">
                <a:solidFill>
                  <a:srgbClr val="261474"/>
                </a:solidFill>
                <a:latin typeface="+mn-lt"/>
              </a:rPr>
              <a:t>sprawdzić, logując się na Internetowe Konto Pacjenta. Do logowania będzie potrzebny profil zaufany lub dowód osobisty z warstwą elektroniczną (e-dowód</a:t>
            </a:r>
            <a:r>
              <a:rPr lang="pl-PL" sz="1200" dirty="0" smtClean="0">
                <a:solidFill>
                  <a:srgbClr val="261474"/>
                </a:solidFill>
                <a:latin typeface="+mn-lt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pl-PL" sz="1200" dirty="0" smtClean="0">
                <a:solidFill>
                  <a:srgbClr val="261474"/>
                </a:solidFill>
                <a:latin typeface="+mn-lt"/>
              </a:rPr>
              <a:t>Więcej informacji: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</a:rPr>
              <a:t>https</a:t>
            </a:r>
            <a:r>
              <a:rPr lang="pl-PL" sz="1200" b="1" dirty="0">
                <a:solidFill>
                  <a:srgbClr val="261474"/>
                </a:solidFill>
                <a:latin typeface="+mn-lt"/>
              </a:rPr>
              <a:t>://pacjent.gov.pl/internetowe-konto-pacjenta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9702"/>
            <a:ext cx="10691813" cy="555340"/>
          </a:xfrm>
          <a:prstGeom prst="rect">
            <a:avLst/>
          </a:prstGeom>
        </p:spPr>
      </p:pic>
      <p:grpSp>
        <p:nvGrpSpPr>
          <p:cNvPr id="40" name="Grupa 39"/>
          <p:cNvGrpSpPr/>
          <p:nvPr/>
        </p:nvGrpSpPr>
        <p:grpSpPr>
          <a:xfrm>
            <a:off x="149272" y="6035186"/>
            <a:ext cx="1367682" cy="1144374"/>
            <a:chOff x="271192" y="6035186"/>
            <a:chExt cx="1367682" cy="1144374"/>
          </a:xfrm>
        </p:grpSpPr>
        <p:grpSp>
          <p:nvGrpSpPr>
            <p:cNvPr id="26" name="Grupa 25"/>
            <p:cNvGrpSpPr/>
            <p:nvPr/>
          </p:nvGrpSpPr>
          <p:grpSpPr>
            <a:xfrm>
              <a:off x="492557" y="6035186"/>
              <a:ext cx="924953" cy="924954"/>
              <a:chOff x="338393" y="5324272"/>
              <a:chExt cx="1104576" cy="1104576"/>
            </a:xfrm>
          </p:grpSpPr>
          <p:sp>
            <p:nvSpPr>
              <p:cNvPr id="25" name="Prostokąt 24"/>
              <p:cNvSpPr/>
              <p:nvPr/>
            </p:nvSpPr>
            <p:spPr>
              <a:xfrm>
                <a:off x="338393" y="5324272"/>
                <a:ext cx="1104576" cy="11045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noFill/>
                </a:endParaRPr>
              </a:p>
            </p:txBody>
          </p:sp>
          <p:pic>
            <p:nvPicPr>
              <p:cNvPr id="64" name="Obraz 63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4121" y="5400000"/>
                <a:ext cx="953120" cy="953121"/>
              </a:xfrm>
              <a:prstGeom prst="rect">
                <a:avLst/>
              </a:prstGeom>
            </p:spPr>
          </p:pic>
        </p:grpSp>
        <p:sp>
          <p:nvSpPr>
            <p:cNvPr id="68" name="pole tekstowe 67"/>
            <p:cNvSpPr txBox="1"/>
            <p:nvPr/>
          </p:nvSpPr>
          <p:spPr>
            <a:xfrm>
              <a:off x="271192" y="6917950"/>
              <a:ext cx="136768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 b="1" dirty="0">
                  <a:solidFill>
                    <a:srgbClr val="261474"/>
                  </a:solidFill>
                  <a:latin typeface="+mn-lt"/>
                  <a:ea typeface="Lato Medium" panose="020F0502020204030203" pitchFamily="34" charset="0"/>
                  <a:cs typeface="Lato Medium" panose="020F0502020204030203" pitchFamily="34" charset="0"/>
                </a:rPr>
                <a:t>akademia.nfz.gov.pl</a:t>
              </a:r>
            </a:p>
          </p:txBody>
        </p:sp>
      </p:grpSp>
      <p:grpSp>
        <p:nvGrpSpPr>
          <p:cNvPr id="46" name="Grupa 45"/>
          <p:cNvGrpSpPr/>
          <p:nvPr/>
        </p:nvGrpSpPr>
        <p:grpSpPr>
          <a:xfrm>
            <a:off x="1593226" y="6035186"/>
            <a:ext cx="1095172" cy="1144374"/>
            <a:chOff x="1758326" y="6035186"/>
            <a:chExt cx="1095172" cy="1144374"/>
          </a:xfrm>
        </p:grpSpPr>
        <p:sp>
          <p:nvSpPr>
            <p:cNvPr id="70" name="pole tekstowe 69"/>
            <p:cNvSpPr txBox="1"/>
            <p:nvPr/>
          </p:nvSpPr>
          <p:spPr>
            <a:xfrm>
              <a:off x="1758326" y="6917950"/>
              <a:ext cx="10951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 b="1" dirty="0">
                  <a:solidFill>
                    <a:srgbClr val="261474"/>
                  </a:solidFill>
                  <a:latin typeface="+mn-lt"/>
                  <a:ea typeface="Lato Medium" panose="020F0502020204030203" pitchFamily="34" charset="0"/>
                  <a:cs typeface="Lato Medium" panose="020F0502020204030203" pitchFamily="34" charset="0"/>
                </a:rPr>
                <a:t>diety.nfz.gov.pl</a:t>
              </a:r>
            </a:p>
          </p:txBody>
        </p:sp>
        <p:grpSp>
          <p:nvGrpSpPr>
            <p:cNvPr id="45" name="Grupa 44"/>
            <p:cNvGrpSpPr/>
            <p:nvPr/>
          </p:nvGrpSpPr>
          <p:grpSpPr>
            <a:xfrm>
              <a:off x="1843435" y="6035186"/>
              <a:ext cx="924954" cy="924954"/>
              <a:chOff x="1778711" y="6035186"/>
              <a:chExt cx="924954" cy="924954"/>
            </a:xfrm>
          </p:grpSpPr>
          <p:sp>
            <p:nvSpPr>
              <p:cNvPr id="53" name="Prostokąt 52"/>
              <p:cNvSpPr/>
              <p:nvPr/>
            </p:nvSpPr>
            <p:spPr>
              <a:xfrm>
                <a:off x="1778711" y="6035186"/>
                <a:ext cx="924954" cy="9249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noFill/>
                </a:endParaRPr>
              </a:p>
            </p:txBody>
          </p:sp>
          <p:pic>
            <p:nvPicPr>
              <p:cNvPr id="71" name="Obraz 70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2125" y="6098600"/>
                <a:ext cx="798127" cy="798127"/>
              </a:xfrm>
              <a:prstGeom prst="rect">
                <a:avLst/>
              </a:prstGeom>
            </p:spPr>
          </p:pic>
        </p:grpSp>
      </p:grpSp>
      <p:grpSp>
        <p:nvGrpSpPr>
          <p:cNvPr id="55" name="Grupa 54"/>
          <p:cNvGrpSpPr/>
          <p:nvPr/>
        </p:nvGrpSpPr>
        <p:grpSpPr>
          <a:xfrm>
            <a:off x="2990523" y="6035186"/>
            <a:ext cx="924954" cy="1144374"/>
            <a:chOff x="2996873" y="6035186"/>
            <a:chExt cx="924954" cy="1144374"/>
          </a:xfrm>
        </p:grpSpPr>
        <p:sp>
          <p:nvSpPr>
            <p:cNvPr id="52" name="pole tekstowe 51"/>
            <p:cNvSpPr txBox="1"/>
            <p:nvPr/>
          </p:nvSpPr>
          <p:spPr>
            <a:xfrm>
              <a:off x="3080080" y="6917950"/>
              <a:ext cx="75854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100" b="1" dirty="0" smtClean="0">
                  <a:solidFill>
                    <a:srgbClr val="261474"/>
                  </a:solidFill>
                  <a:latin typeface="+mn-lt"/>
                  <a:ea typeface="Lato Medium" panose="020F0502020204030203" pitchFamily="34" charset="0"/>
                  <a:cs typeface="Lato Medium" panose="020F0502020204030203" pitchFamily="34" charset="0"/>
                </a:rPr>
                <a:t>nfz.gov.pl</a:t>
              </a:r>
              <a:endParaRPr lang="pl-PL" sz="1100" b="1" dirty="0">
                <a:solidFill>
                  <a:srgbClr val="261474"/>
                </a:solidFill>
                <a:latin typeface="+mn-lt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grpSp>
          <p:nvGrpSpPr>
            <p:cNvPr id="48" name="Grupa 47"/>
            <p:cNvGrpSpPr/>
            <p:nvPr/>
          </p:nvGrpSpPr>
          <p:grpSpPr>
            <a:xfrm>
              <a:off x="2996873" y="6035186"/>
              <a:ext cx="924954" cy="924954"/>
              <a:chOff x="2996873" y="6035186"/>
              <a:chExt cx="924954" cy="924954"/>
            </a:xfrm>
          </p:grpSpPr>
          <p:sp>
            <p:nvSpPr>
              <p:cNvPr id="54" name="Prostokąt 53"/>
              <p:cNvSpPr/>
              <p:nvPr/>
            </p:nvSpPr>
            <p:spPr>
              <a:xfrm>
                <a:off x="2996873" y="6035186"/>
                <a:ext cx="924954" cy="9249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noFill/>
                </a:endParaRPr>
              </a:p>
            </p:txBody>
          </p:sp>
          <p:pic>
            <p:nvPicPr>
              <p:cNvPr id="72" name="Obraz 71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0287" y="6098600"/>
                <a:ext cx="798127" cy="798127"/>
              </a:xfrm>
              <a:prstGeom prst="rect">
                <a:avLst/>
              </a:prstGeom>
            </p:spPr>
          </p:pic>
        </p:grpSp>
      </p:grpSp>
      <p:pic>
        <p:nvPicPr>
          <p:cNvPr id="17" name="Obraz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4" y="4448816"/>
            <a:ext cx="5108530" cy="755231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5688488" y="1790495"/>
            <a:ext cx="2554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b="1" dirty="0" smtClean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Ubezpieczenie zdrowotne studentów</a:t>
            </a:r>
          </a:p>
        </p:txBody>
      </p:sp>
      <p:grpSp>
        <p:nvGrpSpPr>
          <p:cNvPr id="18" name="Grupa 17"/>
          <p:cNvGrpSpPr/>
          <p:nvPr/>
        </p:nvGrpSpPr>
        <p:grpSpPr>
          <a:xfrm>
            <a:off x="258305" y="5494939"/>
            <a:ext cx="3567710" cy="325408"/>
            <a:chOff x="258305" y="5474557"/>
            <a:chExt cx="3567710" cy="325408"/>
          </a:xfrm>
        </p:grpSpPr>
        <p:pic>
          <p:nvPicPr>
            <p:cNvPr id="43" name="logo akademia nfz" descr="Logo Akademia NFZ" title="Logo Akademia NFZ">
              <a:hlinkClick r:id="rId14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05" y="5474557"/>
              <a:ext cx="1149616" cy="278509"/>
            </a:xfrm>
            <a:prstGeom prst="rect">
              <a:avLst/>
            </a:prstGeom>
          </p:spPr>
        </p:pic>
        <p:pic>
          <p:nvPicPr>
            <p:cNvPr id="44" name="logo diety nfz" descr="Logo Diety NFZ" title="Logo Diety NFZ">
              <a:hlinkClick r:id="rId16"/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647" y="5529916"/>
              <a:ext cx="1020182" cy="270049"/>
            </a:xfrm>
            <a:prstGeom prst="rect">
              <a:avLst/>
            </a:prstGeom>
          </p:spPr>
        </p:pic>
        <p:pic>
          <p:nvPicPr>
            <p:cNvPr id="2" name="Obraz 1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8068" y="5517138"/>
              <a:ext cx="757947" cy="282827"/>
            </a:xfrm>
            <a:prstGeom prst="rect">
              <a:avLst/>
            </a:prstGeom>
          </p:spPr>
        </p:pic>
      </p:grpSp>
      <p:pic>
        <p:nvPicPr>
          <p:cNvPr id="47" name="Obraz 46" descr="Teen student with books pointing on copy space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96" y="1373053"/>
            <a:ext cx="3861575" cy="202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Obraz 5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44" y="1366119"/>
            <a:ext cx="3795127" cy="2031796"/>
          </a:xfrm>
          <a:prstGeom prst="rect">
            <a:avLst/>
          </a:prstGeom>
        </p:spPr>
      </p:pic>
      <p:sp>
        <p:nvSpPr>
          <p:cNvPr id="59" name="temat"/>
          <p:cNvSpPr txBox="1"/>
          <p:nvPr/>
        </p:nvSpPr>
        <p:spPr>
          <a:xfrm>
            <a:off x="5774141" y="1906228"/>
            <a:ext cx="2557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000" b="1" dirty="0" smtClean="0">
                <a:solidFill>
                  <a:schemeClr val="bg2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Ubezpieczenie zdrowotne studentów</a:t>
            </a:r>
            <a:endParaRPr lang="pl-PL" sz="2000" b="1" dirty="0">
              <a:solidFill>
                <a:schemeClr val="bg2"/>
              </a:solidFill>
              <a:latin typeface="+mj-lt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50" name="pole tekstowe 49"/>
          <p:cNvSpPr txBox="1"/>
          <p:nvPr/>
        </p:nvSpPr>
        <p:spPr>
          <a:xfrm>
            <a:off x="5688488" y="4990261"/>
            <a:ext cx="4667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P</a:t>
            </a:r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rawo </a:t>
            </a:r>
            <a:r>
              <a:rPr lang="pl-PL" b="1" dirty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do świadczeń w ramach </a:t>
            </a:r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NFZ</a:t>
            </a:r>
          </a:p>
        </p:txBody>
      </p:sp>
      <p:pic>
        <p:nvPicPr>
          <p:cNvPr id="56" name="Picture 4" descr="mojeIKP na komórkę lub tablet | Pacjent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72" y="2271891"/>
            <a:ext cx="4862774" cy="1759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rostokąt 69"/>
          <p:cNvSpPr/>
          <p:nvPr/>
        </p:nvSpPr>
        <p:spPr>
          <a:xfrm>
            <a:off x="5581566" y="749757"/>
            <a:ext cx="47253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200" dirty="0">
                <a:solidFill>
                  <a:srgbClr val="261474"/>
                </a:solidFill>
                <a:latin typeface="+mn-lt"/>
              </a:rPr>
              <a:t>Jeśli nie masz własnego tytułu do ubezpieczenia zdrowotnego, a rodzic albo inna osoba uprawniona nie mogą zgłosić Cię do ubezpieczenia zdrowotnego, zrobi to uczelnia. Dzieje się tak </a:t>
            </a:r>
            <a:r>
              <a:rPr lang="pl-PL" sz="1200" dirty="0" smtClean="0">
                <a:solidFill>
                  <a:srgbClr val="261474"/>
                </a:solidFill>
                <a:latin typeface="+mn-lt"/>
              </a:rPr>
              <a:t>np. gdy </a:t>
            </a:r>
            <a:r>
              <a:rPr lang="pl-PL" sz="1200" dirty="0">
                <a:solidFill>
                  <a:srgbClr val="261474"/>
                </a:solidFill>
                <a:latin typeface="+mn-lt"/>
              </a:rPr>
              <a:t>Twoi rodzice lub dziadkowie nie pracują i nie są ubezpieczeni. Ale nie stanie się to automatycznie. </a:t>
            </a:r>
            <a:endParaRPr lang="pl-PL" sz="1200" dirty="0" smtClean="0">
              <a:solidFill>
                <a:srgbClr val="261474"/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pl-PL" sz="1200" b="1" dirty="0">
                <a:solidFill>
                  <a:srgbClr val="261474"/>
                </a:solidFill>
              </a:rPr>
              <a:t>Uczelnia ubezpieczy Cię tylko na Twój </a:t>
            </a:r>
            <a:r>
              <a:rPr lang="pl-PL" sz="1200" b="1" dirty="0" smtClean="0">
                <a:solidFill>
                  <a:srgbClr val="261474"/>
                </a:solidFill>
              </a:rPr>
              <a:t>wniosek</a:t>
            </a:r>
            <a:r>
              <a:rPr lang="pl-PL" sz="1200" b="1" dirty="0">
                <a:solidFill>
                  <a:srgbClr val="261474"/>
                </a:solidFill>
              </a:rPr>
              <a:t>! </a:t>
            </a:r>
          </a:p>
          <a:p>
            <a:pPr>
              <a:lnSpc>
                <a:spcPct val="150000"/>
              </a:lnSpc>
            </a:pPr>
            <a:r>
              <a:rPr lang="pl-PL" sz="1200" dirty="0">
                <a:solidFill>
                  <a:srgbClr val="261474"/>
                </a:solidFill>
              </a:rPr>
              <a:t>Musisz sam zgłosić się do dziekanatu </a:t>
            </a:r>
            <a:br>
              <a:rPr lang="pl-PL" sz="1200" dirty="0">
                <a:solidFill>
                  <a:srgbClr val="261474"/>
                </a:solidFill>
              </a:rPr>
            </a:br>
            <a:r>
              <a:rPr lang="pl-PL" sz="1200" dirty="0">
                <a:solidFill>
                  <a:srgbClr val="261474"/>
                </a:solidFill>
              </a:rPr>
              <a:t>i go złożyć</a:t>
            </a:r>
            <a:r>
              <a:rPr lang="pl-PL" sz="1200" dirty="0" smtClean="0">
                <a:solidFill>
                  <a:srgbClr val="261474"/>
                </a:solidFill>
              </a:rPr>
              <a:t>.</a:t>
            </a:r>
            <a:endParaRPr lang="pl-PL" sz="1200" dirty="0">
              <a:solidFill>
                <a:srgbClr val="261474"/>
              </a:solidFill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275298"/>
            <a:ext cx="4743450" cy="3798006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52184"/>
            <a:ext cx="4912040" cy="359665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816" y="400839"/>
            <a:ext cx="4971053" cy="359665"/>
          </a:xfrm>
          <a:prstGeom prst="rect">
            <a:avLst/>
          </a:prstGeom>
        </p:spPr>
      </p:pic>
      <p:sp>
        <p:nvSpPr>
          <p:cNvPr id="47" name="pole tekstowe 46"/>
          <p:cNvSpPr txBox="1"/>
          <p:nvPr/>
        </p:nvSpPr>
        <p:spPr>
          <a:xfrm>
            <a:off x="141556" y="3347350"/>
            <a:ext cx="4311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Jesteś ubezpieczony jako członek rodziny?</a:t>
            </a:r>
          </a:p>
        </p:txBody>
      </p:sp>
      <p:pic>
        <p:nvPicPr>
          <p:cNvPr id="21" name="Obraz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314"/>
            <a:ext cx="4912040" cy="359665"/>
          </a:xfrm>
          <a:prstGeom prst="rect">
            <a:avLst/>
          </a:prstGeom>
        </p:spPr>
      </p:pic>
      <p:sp>
        <p:nvSpPr>
          <p:cNvPr id="32" name="Prostokąt 31"/>
          <p:cNvSpPr/>
          <p:nvPr/>
        </p:nvSpPr>
        <p:spPr>
          <a:xfrm>
            <a:off x="5712531" y="679717"/>
            <a:ext cx="44517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endParaRPr lang="pl-PL" sz="1200" dirty="0" smtClean="0"/>
          </a:p>
          <a:p>
            <a:pPr>
              <a:lnSpc>
                <a:spcPct val="120000"/>
              </a:lnSpc>
              <a:buClr>
                <a:srgbClr val="F7A600"/>
              </a:buClr>
              <a:defRPr/>
            </a:pPr>
            <a:endParaRPr lang="pl-PL" sz="1200" dirty="0" smtClean="0"/>
          </a:p>
          <a:p>
            <a:pPr marL="171450" indent="-171450">
              <a:lnSpc>
                <a:spcPct val="120000"/>
              </a:lnSpc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endParaRPr lang="pl-PL" sz="1200" dirty="0"/>
          </a:p>
          <a:p>
            <a:pPr marL="171450" indent="-171450">
              <a:lnSpc>
                <a:spcPct val="120000"/>
              </a:lnSpc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endParaRPr lang="pl-PL" sz="1200" dirty="0"/>
          </a:p>
          <a:p>
            <a:pPr>
              <a:lnSpc>
                <a:spcPct val="120000"/>
              </a:lnSpc>
              <a:buClr>
                <a:srgbClr val="F7A600"/>
              </a:buClr>
              <a:defRPr/>
            </a:pPr>
            <a:endParaRPr lang="pl-PL" sz="1200" dirty="0"/>
          </a:p>
        </p:txBody>
      </p:sp>
      <p:sp>
        <p:nvSpPr>
          <p:cNvPr id="31" name="pole tekstowe 30"/>
          <p:cNvSpPr txBox="1"/>
          <p:nvPr/>
        </p:nvSpPr>
        <p:spPr>
          <a:xfrm>
            <a:off x="144001" y="403281"/>
            <a:ext cx="4447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261474"/>
                </a:solidFill>
                <a:ea typeface="Lato Heavy" panose="020F0502020204030203" pitchFamily="34" charset="0"/>
                <a:cs typeface="Lato Heavy" panose="020F0502020204030203" pitchFamily="34" charset="0"/>
              </a:rPr>
              <a:t>Masz własny tytuł do ubezpieczenia?</a:t>
            </a:r>
            <a:endParaRPr lang="pl-PL" b="1" dirty="0">
              <a:solidFill>
                <a:srgbClr val="261474"/>
              </a:solidFill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144001" y="916084"/>
            <a:ext cx="48255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defRPr/>
            </a:pP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Jako </a:t>
            </a:r>
            <a:r>
              <a:rPr lang="pl-PL" sz="1200" dirty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student możesz mieć własny tytuł do ubezpieczenia, gdy </a:t>
            </a: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np.: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pracujesz </a:t>
            </a:r>
            <a:r>
              <a:rPr lang="pl-PL" sz="1200" dirty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na podstawie umowy o pracę – wówczas do ubezpieczenia zgłasza Cię pracodawca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prowadzisz własną działalność gospodarczą – wówczas do ubezpieczenia zgłaszasz się </a:t>
            </a: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sam. </a:t>
            </a:r>
          </a:p>
          <a:p>
            <a:pPr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defRPr/>
            </a:pP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Gdy </a:t>
            </a:r>
            <a:r>
              <a:rPr lang="pl-PL" sz="1200" dirty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masz własny tytuł do ubezpieczenia, rodzina i uczelnia nie mogą zgłosić Cię do ubezpieczenia zdrowotnego</a:t>
            </a:r>
            <a:r>
              <a:rPr lang="pl-PL" sz="1200" dirty="0" smtClean="0">
                <a:solidFill>
                  <a:srgbClr val="261474"/>
                </a:solidFill>
                <a:ea typeface="Lato Medium" panose="020F0502020204030203" pitchFamily="34" charset="0"/>
                <a:cs typeface="Lato Medium" panose="020F0502020204030203" pitchFamily="34" charset="0"/>
              </a:rPr>
              <a:t>.</a:t>
            </a:r>
            <a:endParaRPr lang="pl-PL" sz="1200" dirty="0">
              <a:solidFill>
                <a:srgbClr val="261474"/>
              </a:solidFill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5774345" y="3421928"/>
            <a:ext cx="4667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Pamiętaj…</a:t>
            </a:r>
            <a:endParaRPr lang="pl-PL" b="1" dirty="0" smtClean="0">
              <a:solidFill>
                <a:srgbClr val="261474"/>
              </a:solidFill>
              <a:latin typeface="+mj-lt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40" name="Prostokąt 39"/>
          <p:cNvSpPr/>
          <p:nvPr/>
        </p:nvSpPr>
        <p:spPr>
          <a:xfrm>
            <a:off x="5745194" y="3708147"/>
            <a:ext cx="4667316" cy="342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4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Jeśli pracujesz na umowę zlecenie, uczysz się i nie masz jeszcze 26 lat, zleceniodawca nie zgłosi Cię do ubezpieczenia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.</a:t>
            </a:r>
          </a:p>
          <a:p>
            <a:pPr marL="171450" indent="-171450">
              <a:lnSpc>
                <a:spcPct val="14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Jako student możesz </a:t>
            </a: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być zgłoszony do ubezpieczenia zdrowotnego jako członek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rodziny </a:t>
            </a: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do ukończenia 26 lat.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Chyba </a:t>
            </a: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że zgłasza go współmałżonek – wtedy wiek nie jest ograniczeniem.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Studenci </a:t>
            </a: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z orzeczonym znacznym stopniem niepełnosprawności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mogą </a:t>
            </a:r>
            <a:r>
              <a:rPr lang="pl-PL" sz="1200" b="1" dirty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być zgłaszani do ubezpieczenia bez względu na wiek także przez 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rodziców.</a:t>
            </a:r>
          </a:p>
          <a:p>
            <a:pPr marL="171450" indent="-171450">
              <a:lnSpc>
                <a:spcPct val="140000"/>
              </a:lnSpc>
              <a:spcAft>
                <a:spcPts val="0"/>
              </a:spcAft>
              <a:buClr>
                <a:srgbClr val="F7A600"/>
              </a:buClr>
              <a:buFont typeface="Wingdings" panose="05000000000000000000" pitchFamily="2" charset="2"/>
              <a:buChar char="§"/>
              <a:defRPr/>
            </a:pP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Prawo do świadczeń opieki zdrowotnej dla osób,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/>
            </a:r>
            <a:b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które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ukończyły szkołę wyższą – wygasa po upływie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/>
            </a:r>
            <a:b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4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miesięcy od ukończenia studiów lub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skreślenia</a:t>
            </a:r>
            <a:b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</a:b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 </a:t>
            </a:r>
            <a:r>
              <a:rPr lang="pl-PL" sz="1200" b="1" dirty="0" smtClean="0">
                <a:solidFill>
                  <a:srgbClr val="261474"/>
                </a:solidFill>
                <a:latin typeface="+mn-lt"/>
                <a:ea typeface="Lato Heavy" panose="020F0502020204030203" pitchFamily="34" charset="0"/>
                <a:cs typeface="Lato Heavy" panose="020F0502020204030203" pitchFamily="34" charset="0"/>
              </a:rPr>
              <a:t>z listy studentów.</a:t>
            </a:r>
          </a:p>
          <a:p>
            <a:pPr>
              <a:lnSpc>
                <a:spcPct val="140000"/>
              </a:lnSpc>
              <a:spcAft>
                <a:spcPts val="0"/>
              </a:spcAft>
              <a:buClr>
                <a:srgbClr val="F7A600"/>
              </a:buClr>
              <a:defRPr/>
            </a:pPr>
            <a:endParaRPr lang="pl-PL" sz="1200" b="1" dirty="0">
              <a:solidFill>
                <a:srgbClr val="261474"/>
              </a:solidFill>
              <a:latin typeface="+mn-lt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48" name="Prostokąt 47"/>
          <p:cNvSpPr/>
          <p:nvPr/>
        </p:nvSpPr>
        <p:spPr>
          <a:xfrm>
            <a:off x="141556" y="4779876"/>
            <a:ext cx="26741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rodzice lub współmałżonkowie rodziców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dziadkowie – jeśli rodzice nie są objęci obowiązkowym ubezpieczeniem zdrowotnym</a:t>
            </a:r>
          </a:p>
          <a:p>
            <a:pPr marL="171450" indent="-171450"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pl-PL" sz="1200" dirty="0">
                <a:solidFill>
                  <a:srgbClr val="261474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współmałżonek – jeśli ma swój tytuł do ubezpieczenia.</a:t>
            </a:r>
          </a:p>
        </p:txBody>
      </p:sp>
      <p:sp>
        <p:nvSpPr>
          <p:cNvPr id="69" name="pole tekstowe 68"/>
          <p:cNvSpPr txBox="1"/>
          <p:nvPr/>
        </p:nvSpPr>
        <p:spPr>
          <a:xfrm>
            <a:off x="5621324" y="396657"/>
            <a:ext cx="4542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srgbClr val="261474"/>
                </a:solidFill>
                <a:latin typeface="+mj-lt"/>
                <a:ea typeface="Lato Heavy" panose="020F0502020204030203" pitchFamily="34" charset="0"/>
                <a:cs typeface="Lato Heavy" panose="020F0502020204030203" pitchFamily="34" charset="0"/>
              </a:rPr>
              <a:t>Jesteś ubezpieczony przez uczelnię?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9702"/>
            <a:ext cx="10691813" cy="555340"/>
          </a:xfrm>
          <a:prstGeom prst="rect">
            <a:avLst/>
          </a:prstGeom>
        </p:spPr>
      </p:pic>
      <p:sp>
        <p:nvSpPr>
          <p:cNvPr id="23" name="Prostokąt 22"/>
          <p:cNvSpPr/>
          <p:nvPr/>
        </p:nvSpPr>
        <p:spPr>
          <a:xfrm>
            <a:off x="144001" y="3876019"/>
            <a:ext cx="4768039" cy="89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buClr>
                <a:srgbClr val="F7A600"/>
              </a:buClr>
              <a:buSzPct val="80000"/>
              <a:defRPr/>
            </a:pPr>
            <a:r>
              <a:rPr lang="pl-PL" sz="1200" dirty="0">
                <a:solidFill>
                  <a:srgbClr val="261474"/>
                </a:solidFill>
              </a:rPr>
              <a:t>Jeśli nie masz własnego tytułu do ubezpieczenia, powinieneś być zgłoszony do ubezpieczenia jako członek rodziny. Mogą Cię w ten sposób zgłosić:</a:t>
            </a:r>
            <a:endParaRPr lang="pl-PL" sz="1200" dirty="0">
              <a:solidFill>
                <a:srgbClr val="261474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2" descr="Wooden cube with graduation cap icon.Education concept. Graduation day success on background copy space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7" t="9490"/>
          <a:stretch/>
        </p:blipFill>
        <p:spPr bwMode="auto">
          <a:xfrm>
            <a:off x="8757176" y="1948070"/>
            <a:ext cx="1532011" cy="112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per family silhouette under glass bell - Concept of family protection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7" r="24983"/>
          <a:stretch/>
        </p:blipFill>
        <p:spPr bwMode="auto">
          <a:xfrm>
            <a:off x="2963814" y="4525200"/>
            <a:ext cx="1800226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19221</TotalTime>
  <Words>433</Words>
  <Application>Microsoft Office PowerPoint</Application>
  <PresentationFormat>Niestandardowy</PresentationFormat>
  <Paragraphs>40</Paragraphs>
  <Slides>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Lato</vt:lpstr>
      <vt:lpstr>Lato Black</vt:lpstr>
      <vt:lpstr>Lato Heavy</vt:lpstr>
      <vt:lpstr>Lato Medium</vt:lpstr>
      <vt:lpstr>Wingdings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Andrzej Kasprowicz</dc:creator>
  <cp:lastModifiedBy>Pieniążek Marlena</cp:lastModifiedBy>
  <cp:revision>547</cp:revision>
  <cp:lastPrinted>2023-04-20T08:49:17Z</cp:lastPrinted>
  <dcterms:created xsi:type="dcterms:W3CDTF">2020-12-14T12:35:27Z</dcterms:created>
  <dcterms:modified xsi:type="dcterms:W3CDTF">2023-09-25T06:45:59Z</dcterms:modified>
</cp:coreProperties>
</file>