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3" r:id="rId10"/>
    <p:sldId id="264" r:id="rId11"/>
    <p:sldId id="265" r:id="rId12"/>
    <p:sldId id="266" r:id="rId13"/>
    <p:sldId id="272" r:id="rId14"/>
    <p:sldId id="267" r:id="rId15"/>
    <p:sldId id="273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chrzak Martyna" initials="MM" lastIdx="2" clrIdx="0">
    <p:extLst>
      <p:ext uri="{19B8F6BF-5375-455C-9EA6-DF929625EA0E}">
        <p15:presenceInfo xmlns:p15="http://schemas.microsoft.com/office/powerpoint/2012/main" userId="Majchrzak Marty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8T11:04:45.058" idx="2">
    <p:pos x="5792" y="628"/>
    <p:text>can you make something with this photo? It's to stretched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491FF8-5979-4752-95DB-05BF2EF5F90C}" type="datetimeFigureOut">
              <a:rPr lang="en-GB" smtClean="0"/>
              <a:t>05/05/2022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66ABE-A43E-42C9-926C-3C48BBC2E3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36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00A224-1AE8-49D0-8139-0484A363617E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149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ster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EGG_oClaim_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76000" y="307976"/>
            <a:ext cx="1561189" cy="36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824000" y="2124001"/>
            <a:ext cx="8544000" cy="1439863"/>
          </a:xfrm>
        </p:spPr>
        <p:txBody>
          <a:bodyPr anchor="ctr" anchorCtr="0"/>
          <a:lstStyle>
            <a:lvl1pPr>
              <a:defRPr sz="5067"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824000" y="4102101"/>
            <a:ext cx="8544000" cy="371475"/>
          </a:xfrm>
        </p:spPr>
        <p:txBody>
          <a:bodyPr/>
          <a:lstStyle>
            <a:lvl1pPr marL="0" indent="0">
              <a:defRPr sz="2133" b="1"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subtitle</a:t>
            </a:r>
            <a:endParaRPr lang="de-DE" dirty="0"/>
          </a:p>
        </p:txBody>
      </p:sp>
      <p:pic>
        <p:nvPicPr>
          <p:cNvPr id="6" name="Picture 15" descr="EGG_LU2_e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367" y="532800"/>
            <a:ext cx="1401600" cy="115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8377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chart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B861A-FD76-4F4B-998B-B111F6ACC12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479183" y="2276874"/>
            <a:ext cx="11227284" cy="3936437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8774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chart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467160" y="2276872"/>
            <a:ext cx="5280000" cy="2400000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8" name="Inhaltsplatzhalter 3"/>
          <p:cNvSpPr>
            <a:spLocks noGrp="1"/>
          </p:cNvSpPr>
          <p:nvPr>
            <p:ph sz="half" idx="14" hasCustomPrompt="1"/>
          </p:nvPr>
        </p:nvSpPr>
        <p:spPr>
          <a:xfrm>
            <a:off x="6371193" y="2276872"/>
            <a:ext cx="5280000" cy="2400000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79768" y="4955819"/>
            <a:ext cx="11185381" cy="1257491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6617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chart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506567" y="2372883"/>
            <a:ext cx="3360000" cy="3600000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1" name="Inhaltsplatzhalter 3"/>
          <p:cNvSpPr>
            <a:spLocks noGrp="1"/>
          </p:cNvSpPr>
          <p:nvPr>
            <p:ph sz="half" idx="14" hasCustomPrompt="1"/>
          </p:nvPr>
        </p:nvSpPr>
        <p:spPr>
          <a:xfrm>
            <a:off x="4449725" y="2372883"/>
            <a:ext cx="3360000" cy="3600000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2" name="Inhaltsplatzhalter 3"/>
          <p:cNvSpPr>
            <a:spLocks noGrp="1"/>
          </p:cNvSpPr>
          <p:nvPr>
            <p:ph sz="half" idx="15" hasCustomPrompt="1"/>
          </p:nvPr>
        </p:nvSpPr>
        <p:spPr>
          <a:xfrm>
            <a:off x="8352873" y="2372883"/>
            <a:ext cx="3360000" cy="3600000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0018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charts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523229" y="2276873"/>
            <a:ext cx="5423980" cy="3912087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331252" y="2276872"/>
            <a:ext cx="5376032" cy="3936437"/>
          </a:xfrm>
        </p:spPr>
        <p:txBody>
          <a:bodyPr/>
          <a:lstStyle>
            <a:lvl1pPr marL="457189" indent="-457189">
              <a:buFont typeface="Wingdings" panose="05000000000000000000" pitchFamily="2" charset="2"/>
              <a:buChar char="§"/>
              <a:defRPr/>
            </a:lvl1pPr>
            <a:lvl2pPr marL="609585" indent="0">
              <a:buNone/>
              <a:defRPr/>
            </a:lvl2pPr>
            <a:lvl3pPr marL="1219170" indent="0">
              <a:buFont typeface="Wingdings" panose="05000000000000000000" pitchFamily="2" charset="2"/>
              <a:buNone/>
              <a:defRPr/>
            </a:lvl3pPr>
            <a:lvl4pPr marL="1828754" indent="0">
              <a:buFont typeface="Wingdings" panose="05000000000000000000" pitchFamily="2" charset="2"/>
              <a:buNone/>
              <a:defRPr/>
            </a:lvl4pPr>
            <a:lvl5pPr marL="2438339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8852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479183" y="2276873"/>
            <a:ext cx="11227284" cy="3840427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diagram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55652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screen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/>
          <p:nvPr/>
        </p:nvSpPr>
        <p:spPr bwMode="auto">
          <a:xfrm>
            <a:off x="431802" y="971551"/>
            <a:ext cx="11521017" cy="10810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marL="457189" indent="-457189">
              <a:defRPr/>
            </a:pPr>
            <a:endParaRPr lang="de-DE" sz="2400">
              <a:ea typeface="ＭＳ Ｐゴシック" pitchFamily="27" charset="-128"/>
              <a:cs typeface="+mn-cs"/>
            </a:endParaRPr>
          </a:p>
        </p:txBody>
      </p:sp>
      <p:sp>
        <p:nvSpPr>
          <p:cNvPr id="7" name="Rectangle 8"/>
          <p:cNvSpPr/>
          <p:nvPr userDrawn="1"/>
        </p:nvSpPr>
        <p:spPr bwMode="auto">
          <a:xfrm>
            <a:off x="6928" y="59499"/>
            <a:ext cx="12185072" cy="144145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marL="457189" indent="-457189">
              <a:defRPr/>
            </a:pPr>
            <a:endParaRPr lang="de-DE" sz="2400">
              <a:ea typeface="ＭＳ Ｐゴシック" pitchFamily="27" charset="-128"/>
              <a:cs typeface="+mn-cs"/>
            </a:endParaRPr>
          </a:p>
        </p:txBody>
      </p:sp>
      <p:pic>
        <p:nvPicPr>
          <p:cNvPr id="10" name="Grafik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5633" y="419100"/>
            <a:ext cx="1778000" cy="408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ildplatzhalt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en-US" dirty="0"/>
          </a:p>
        </p:txBody>
      </p:sp>
      <p:sp>
        <p:nvSpPr>
          <p:cNvPr id="13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9936428" y="419101"/>
            <a:ext cx="1789161" cy="408484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2901600"/>
            <a:ext cx="6000000" cy="1670400"/>
          </a:xfrm>
          <a:solidFill>
            <a:srgbClr val="404040">
              <a:alpha val="60000"/>
            </a:srgbClr>
          </a:solidFill>
        </p:spPr>
        <p:txBody>
          <a:bodyPr lIns="180000"/>
          <a:lstStyle>
            <a:lvl1pPr marL="143930" indent="0">
              <a:defRPr sz="3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107950"/>
            <a:r>
              <a:rPr lang="de-DE" dirty="0" smtClean="0">
                <a:solidFill>
                  <a:schemeClr val="bg1"/>
                </a:solidFill>
              </a:rPr>
              <a:t>&gt;&gt; </a:t>
            </a:r>
            <a:r>
              <a:rPr lang="de-DE" dirty="0" err="1" smtClean="0">
                <a:solidFill>
                  <a:schemeClr val="bg1"/>
                </a:solidFill>
              </a:rPr>
              <a:t>maximum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width</a:t>
            </a:r>
            <a:r>
              <a:rPr lang="de-DE" dirty="0" smtClean="0">
                <a:solidFill>
                  <a:schemeClr val="bg1"/>
                </a:solidFill>
              </a:rPr>
              <a:t>, 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err="1" smtClean="0">
                <a:solidFill>
                  <a:schemeClr val="bg1"/>
                </a:solidFill>
              </a:rPr>
              <a:t>maximum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three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lines</a:t>
            </a:r>
            <a:r>
              <a:rPr lang="de-DE" dirty="0" smtClean="0">
                <a:solidFill>
                  <a:schemeClr val="bg1"/>
                </a:solidFill>
              </a:rPr>
              <a:t>,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Arial 24 </a:t>
            </a:r>
            <a:r>
              <a:rPr lang="de-DE" dirty="0" err="1" smtClean="0">
                <a:solidFill>
                  <a:schemeClr val="bg1"/>
                </a:solidFill>
              </a:rPr>
              <a:t>pt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endParaRPr lang="de-D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6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pictu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/>
          <p:nvPr/>
        </p:nvSpPr>
        <p:spPr bwMode="auto">
          <a:xfrm>
            <a:off x="431802" y="971551"/>
            <a:ext cx="11521017" cy="10810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 marL="457189" indent="-457189">
              <a:defRPr/>
            </a:pPr>
            <a:endParaRPr lang="de-DE" sz="2400">
              <a:ea typeface="ＭＳ Ｐゴシック" pitchFamily="27" charset="-128"/>
              <a:cs typeface="+mn-cs"/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D3A92-A4E5-4D4E-97DD-0D32C5EF807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Content Placeholder 7"/>
          <p:cNvSpPr>
            <a:spLocks noGrp="1"/>
          </p:cNvSpPr>
          <p:nvPr>
            <p:ph sz="quarter" idx="12" hasCustomPrompt="1"/>
          </p:nvPr>
        </p:nvSpPr>
        <p:spPr>
          <a:xfrm>
            <a:off x="0" y="1295400"/>
            <a:ext cx="12192000" cy="501392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809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pictu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490716" y="2180861"/>
            <a:ext cx="11222400" cy="4032448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241425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0377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pictur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7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480000" y="2180862"/>
            <a:ext cx="5519989" cy="3360373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6" hasCustomPrompt="1"/>
          </p:nvPr>
        </p:nvSpPr>
        <p:spPr>
          <a:xfrm>
            <a:off x="6174606" y="2180862"/>
            <a:ext cx="5519989" cy="3360373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485623" y="5806947"/>
            <a:ext cx="3599776" cy="214341"/>
          </a:xfrm>
        </p:spPr>
        <p:txBody>
          <a:bodyPr/>
          <a:lstStyle>
            <a:lvl1pPr marL="0" marR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 sz="2000" baseline="0"/>
            </a:lvl1pPr>
            <a:lvl2pPr marL="609585" indent="0">
              <a:buNone/>
              <a:defRPr/>
            </a:lvl2pPr>
            <a:lvl3pPr marL="1219170" indent="0">
              <a:buFont typeface="Wingdings" panose="05000000000000000000" pitchFamily="2" charset="2"/>
              <a:buNone/>
              <a:defRPr/>
            </a:lvl3pPr>
            <a:lvl4pPr marL="1828754" indent="0">
              <a:buFont typeface="Wingdings" panose="05000000000000000000" pitchFamily="2" charset="2"/>
              <a:buNone/>
              <a:defRPr/>
            </a:lvl4pPr>
            <a:lvl5pPr marL="2438339" indent="0">
              <a:buFont typeface="Wingdings" panose="05000000000000000000" pitchFamily="2" charset="2"/>
              <a:buNone/>
              <a:defRPr/>
            </a:lvl5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180228" y="5806947"/>
            <a:ext cx="3599776" cy="214341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000"/>
            </a:lvl1pPr>
            <a:lvl2pPr marL="609585" indent="0">
              <a:buNone/>
              <a:defRPr/>
            </a:lvl2pPr>
            <a:lvl3pPr marL="1219170" indent="0">
              <a:buFont typeface="Wingdings" panose="05000000000000000000" pitchFamily="2" charset="2"/>
              <a:buNone/>
              <a:defRPr/>
            </a:lvl3pPr>
            <a:lvl4pPr marL="1828754" indent="0">
              <a:buFont typeface="Wingdings" panose="05000000000000000000" pitchFamily="2" charset="2"/>
              <a:buNone/>
              <a:defRPr/>
            </a:lvl4pPr>
            <a:lvl5pPr marL="2438339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4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241425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12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7918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pictur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2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518091" y="2972333"/>
            <a:ext cx="3360000" cy="3168352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3" name="Content Placeholder 10"/>
          <p:cNvSpPr>
            <a:spLocks noGrp="1"/>
          </p:cNvSpPr>
          <p:nvPr>
            <p:ph sz="quarter" idx="16" hasCustomPrompt="1"/>
          </p:nvPr>
        </p:nvSpPr>
        <p:spPr>
          <a:xfrm>
            <a:off x="4433409" y="2948947"/>
            <a:ext cx="3360000" cy="3168352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4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485590" y="2353703"/>
            <a:ext cx="11227284" cy="328037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667"/>
            </a:lvl1pPr>
            <a:lvl2pPr marL="609585" indent="0">
              <a:buNone/>
              <a:defRPr/>
            </a:lvl2pPr>
            <a:lvl3pPr marL="1219170" indent="0">
              <a:buFont typeface="Wingdings" panose="05000000000000000000" pitchFamily="2" charset="2"/>
              <a:buNone/>
              <a:defRPr/>
            </a:lvl3pPr>
            <a:lvl4pPr marL="1828754" indent="0">
              <a:buFont typeface="Wingdings" panose="05000000000000000000" pitchFamily="2" charset="2"/>
              <a:buNone/>
              <a:defRPr/>
            </a:lvl4pPr>
            <a:lvl5pPr marL="2438339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5" name="Content Placeholder 10"/>
          <p:cNvSpPr>
            <a:spLocks noGrp="1"/>
          </p:cNvSpPr>
          <p:nvPr>
            <p:ph sz="quarter" idx="18" hasCustomPrompt="1"/>
          </p:nvPr>
        </p:nvSpPr>
        <p:spPr>
          <a:xfrm>
            <a:off x="8352873" y="2972333"/>
            <a:ext cx="3360000" cy="3168352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241425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53655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picture +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9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511541" y="2276872"/>
            <a:ext cx="5520000" cy="230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593351" y="2276872"/>
            <a:ext cx="5131231" cy="23040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667"/>
            </a:lvl1pPr>
            <a:lvl2pPr marL="609585" indent="0">
              <a:buNone/>
              <a:defRPr/>
            </a:lvl2pPr>
            <a:lvl3pPr marL="1219170" indent="0">
              <a:buFont typeface="Wingdings" panose="05000000000000000000" pitchFamily="2" charset="2"/>
              <a:buNone/>
              <a:defRPr/>
            </a:lvl3pPr>
            <a:lvl4pPr marL="1828754" indent="0">
              <a:buFont typeface="Wingdings" panose="05000000000000000000" pitchFamily="2" charset="2"/>
              <a:buNone/>
              <a:defRPr/>
            </a:lvl4pPr>
            <a:lvl5pPr marL="2438339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6" hasCustomPrompt="1"/>
          </p:nvPr>
        </p:nvSpPr>
        <p:spPr>
          <a:xfrm>
            <a:off x="529796" y="4759952"/>
            <a:ext cx="2640000" cy="1536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6" name="Content Placeholder 10"/>
          <p:cNvSpPr>
            <a:spLocks noGrp="1"/>
          </p:cNvSpPr>
          <p:nvPr>
            <p:ph sz="quarter" idx="17" hasCustomPrompt="1"/>
          </p:nvPr>
        </p:nvSpPr>
        <p:spPr>
          <a:xfrm>
            <a:off x="3391541" y="4775187"/>
            <a:ext cx="2640000" cy="1536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baseline="0"/>
            </a:lvl1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7" name="Textplatzhalter 6"/>
          <p:cNvSpPr>
            <a:spLocks noGrp="1"/>
          </p:cNvSpPr>
          <p:nvPr>
            <p:ph type="body" sz="quarter" idx="18" hasCustomPrompt="1"/>
          </p:nvPr>
        </p:nvSpPr>
        <p:spPr>
          <a:xfrm>
            <a:off x="6593351" y="4759952"/>
            <a:ext cx="5131231" cy="155123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667"/>
            </a:lvl1pPr>
            <a:lvl2pPr marL="609585" indent="0">
              <a:buNone/>
              <a:defRPr/>
            </a:lvl2pPr>
            <a:lvl3pPr marL="1219170" indent="0">
              <a:buFont typeface="Wingdings" panose="05000000000000000000" pitchFamily="2" charset="2"/>
              <a:buNone/>
              <a:defRPr/>
            </a:lvl3pPr>
            <a:lvl4pPr marL="1828754" indent="0">
              <a:buFont typeface="Wingdings" panose="05000000000000000000" pitchFamily="2" charset="2"/>
              <a:buNone/>
              <a:defRPr/>
            </a:lvl4pPr>
            <a:lvl5pPr marL="2438339" indent="0">
              <a:buFont typeface="Wingdings" panose="05000000000000000000" pitchFamily="2" charset="2"/>
              <a:buNone/>
              <a:defRPr/>
            </a:lvl5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241425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13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2193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picture +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70E8D-23D0-434B-857E-E5C3FD11DE8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" name="Inhaltsplatzhalter 3"/>
          <p:cNvSpPr>
            <a:spLocks noGrp="1"/>
          </p:cNvSpPr>
          <p:nvPr>
            <p:ph sz="half" idx="11" hasCustomPrompt="1"/>
          </p:nvPr>
        </p:nvSpPr>
        <p:spPr>
          <a:xfrm>
            <a:off x="514099" y="2349519"/>
            <a:ext cx="5419052" cy="3767780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2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6565121" y="2325325"/>
            <a:ext cx="5088000" cy="38002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241425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68597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title for intermediate chap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 bwMode="auto">
          <a:xfrm>
            <a:off x="0" y="260648"/>
            <a:ext cx="11952651" cy="22082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2400">
              <a:ea typeface="ＭＳ Ｐゴシック" pitchFamily="27" charset="-128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2351584" y="2660915"/>
            <a:ext cx="7680853" cy="1440160"/>
          </a:xfrm>
        </p:spPr>
        <p:txBody>
          <a:bodyPr/>
          <a:lstStyle>
            <a:lvl1pPr marL="0" indent="0">
              <a:defRPr sz="3200" b="1" baseline="0">
                <a:solidFill>
                  <a:srgbClr val="E31937"/>
                </a:solidFill>
              </a:defRPr>
            </a:lvl1pPr>
          </a:lstStyle>
          <a:p>
            <a:pPr lvl="0"/>
            <a:r>
              <a:rPr lang="de-DE" dirty="0" smtClean="0"/>
              <a:t>Title / Arial, 24 </a:t>
            </a:r>
            <a:r>
              <a:rPr lang="de-DE" dirty="0" err="1" smtClean="0"/>
              <a:t>pt</a:t>
            </a:r>
            <a:r>
              <a:rPr lang="de-DE" dirty="0" smtClean="0"/>
              <a:t>, </a:t>
            </a:r>
            <a:r>
              <a:rPr lang="de-DE" dirty="0" err="1" smtClean="0"/>
              <a:t>bold</a:t>
            </a:r>
            <a:r>
              <a:rPr lang="de-DE" dirty="0" smtClean="0"/>
              <a:t>, max. </a:t>
            </a:r>
            <a:r>
              <a:rPr lang="de-DE" dirty="0" err="1" smtClean="0"/>
              <a:t>three</a:t>
            </a:r>
            <a:r>
              <a:rPr lang="de-DE" dirty="0" smtClean="0"/>
              <a:t> </a:t>
            </a:r>
            <a:r>
              <a:rPr lang="de-DE" dirty="0" err="1" smtClean="0"/>
              <a:t>lines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52846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497104" y="2276872"/>
            <a:ext cx="11196984" cy="3936437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079500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14917" y="1584000"/>
            <a:ext cx="10555200" cy="25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 b="1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subtitle</a:t>
            </a:r>
            <a:endParaRPr lang="de-DE" dirty="0" smtClean="0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399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text + list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1064E-1921-4EB8-A5AA-AD221278640E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079500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814917" y="1584000"/>
            <a:ext cx="10555200" cy="25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 b="1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subtitle</a:t>
            </a:r>
            <a:endParaRPr lang="de-DE" dirty="0" smtClean="0"/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7" hasCustomPrompt="1"/>
          </p:nvPr>
        </p:nvSpPr>
        <p:spPr>
          <a:xfrm>
            <a:off x="480000" y="2372883"/>
            <a:ext cx="11196984" cy="3840427"/>
          </a:xfrm>
        </p:spPr>
        <p:txBody>
          <a:bodyPr/>
          <a:lstStyle>
            <a:lvl1pPr marL="457189" indent="-457189">
              <a:buFont typeface="Wingdings" panose="05000000000000000000" pitchFamily="2" charset="2"/>
              <a:buChar char="§"/>
              <a:defRPr/>
            </a:lvl1pPr>
            <a:lvl2pPr>
              <a:defRPr sz="2667"/>
            </a:lvl2pPr>
            <a:lvl3pPr marL="1523962" marR="0" indent="-304792" algn="l" defTabSz="121917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lvl3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8304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text + list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sldNum" sz="quarter" idx="13"/>
          </p:nvPr>
        </p:nvSpPr>
        <p:spPr>
          <a:xfrm>
            <a:off x="10555817" y="6513513"/>
            <a:ext cx="1151467" cy="207963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372883"/>
            <a:ext cx="5040000" cy="3840427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990575" marR="0" indent="-380990" algn="l" defTabSz="121917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 sz="2667"/>
            </a:lvl2pPr>
            <a:lvl3pPr marL="1523962" marR="0" indent="-304792" algn="l" defTabSz="121917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lvl3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079500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14917" y="1584000"/>
            <a:ext cx="10555200" cy="25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 b="1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subtitle</a:t>
            </a:r>
            <a:endParaRPr lang="de-DE" dirty="0" smtClean="0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9928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bination of text + list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9" hasCustomPrompt="1"/>
          </p:nvPr>
        </p:nvSpPr>
        <p:spPr>
          <a:xfrm>
            <a:off x="547408" y="2468893"/>
            <a:ext cx="5164549" cy="3744416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990575" marR="0" indent="-380990" algn="l" defTabSz="121917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 sz="2667"/>
            </a:lvl2pPr>
            <a:lvl3pPr marL="1523962" marR="0" indent="-304792" algn="l" defTabSz="121917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lvl3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704392" y="2468893"/>
            <a:ext cx="5040000" cy="3744416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990575" marR="0" indent="-380990" algn="l" defTabSz="121917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 sz="2667"/>
            </a:lvl2pPr>
            <a:lvl3pPr marL="1523962" marR="0" indent="-304792" algn="l" defTabSz="1219170" rtl="0" eaLnBrk="1" fontAlgn="base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lvl3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814917" y="1079500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10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814917" y="1584000"/>
            <a:ext cx="10555200" cy="25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 b="1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subtitle</a:t>
            </a:r>
            <a:endParaRPr lang="de-DE" dirty="0" smtClean="0"/>
          </a:p>
        </p:txBody>
      </p:sp>
      <p:sp>
        <p:nvSpPr>
          <p:cNvPr id="11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8466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c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enplatzhalter 4"/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buNone/>
              <a:defRPr sz="2667"/>
            </a:lvl1pPr>
          </a:lstStyle>
          <a:p>
            <a:r>
              <a:rPr lang="de-DE" dirty="0" smtClean="0"/>
              <a:t>Place </a:t>
            </a:r>
            <a:r>
              <a:rPr lang="de-DE" dirty="0" err="1" smtClean="0"/>
              <a:t>video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/>
          </a:p>
        </p:txBody>
      </p:sp>
      <p:sp>
        <p:nvSpPr>
          <p:cNvPr id="2" name="Rechteck 1"/>
          <p:cNvSpPr/>
          <p:nvPr userDrawn="1"/>
        </p:nvSpPr>
        <p:spPr bwMode="auto">
          <a:xfrm>
            <a:off x="335360" y="164637"/>
            <a:ext cx="11713301" cy="230425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/>
            <a:endParaRPr lang="en-US" sz="2400">
              <a:ea typeface="ＭＳ Ｐゴシック" pitchFamily="2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07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kombina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497104" y="2276872"/>
            <a:ext cx="11196984" cy="3936437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14917" y="1079500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814917" y="1584000"/>
            <a:ext cx="10555200" cy="25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 b="1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8688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1AB66-C487-490E-B61C-5D5F5B349D3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1997567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Master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EGG_oClaim_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76000" y="307976"/>
            <a:ext cx="1561189" cy="364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824000" y="2124001"/>
            <a:ext cx="8544000" cy="1439863"/>
          </a:xfrm>
        </p:spPr>
        <p:txBody>
          <a:bodyPr anchor="ctr" anchorCtr="0"/>
          <a:lstStyle>
            <a:lvl1pPr>
              <a:defRPr sz="5067"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824000" y="4102101"/>
            <a:ext cx="8544000" cy="371475"/>
          </a:xfrm>
        </p:spPr>
        <p:txBody>
          <a:bodyPr/>
          <a:lstStyle>
            <a:lvl1pPr marL="0" indent="0">
              <a:defRPr sz="2133" b="1"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subtitle</a:t>
            </a:r>
            <a:endParaRPr lang="de-DE" dirty="0"/>
          </a:p>
        </p:txBody>
      </p:sp>
      <p:pic>
        <p:nvPicPr>
          <p:cNvPr id="6" name="Picture 15" descr="EGG_LU2_en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367" y="532800"/>
            <a:ext cx="1401600" cy="115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10621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bination of chart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cap="none" baseline="0"/>
            </a:lvl1pPr>
          </a:lstStyle>
          <a:p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  <a:endParaRPr lang="de-DE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B861A-FD76-4F4B-998B-B111F6ACC12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12" hasCustomPrompt="1"/>
          </p:nvPr>
        </p:nvSpPr>
        <p:spPr>
          <a:xfrm>
            <a:off x="479183" y="2276874"/>
            <a:ext cx="11227284" cy="3936437"/>
          </a:xfrm>
        </p:spPr>
        <p:txBody>
          <a:bodyPr/>
          <a:lstStyle>
            <a:lvl1pPr marL="0" indent="0">
              <a:defRPr sz="2667" baseline="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de-DE" dirty="0" smtClean="0"/>
              <a:t>Place </a:t>
            </a:r>
            <a:r>
              <a:rPr lang="de-DE" dirty="0" err="1" smtClean="0"/>
              <a:t>chart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7012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kombina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D21EC3-2D1B-41F1-9DA3-8348A2A9F7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497104" y="2276872"/>
            <a:ext cx="11196984" cy="3936437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814917" y="1079500"/>
            <a:ext cx="10555816" cy="471488"/>
          </a:xfrm>
        </p:spPr>
        <p:txBody>
          <a:bodyPr/>
          <a:lstStyle>
            <a:lvl1pPr>
              <a:defRPr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814917" y="1584000"/>
            <a:ext cx="10555200" cy="252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 b="1" cap="none" baseline="0">
                <a:solidFill>
                  <a:srgbClr val="404040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5599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78369" y="989013"/>
            <a:ext cx="11239500" cy="1001712"/>
          </a:xfrm>
          <a:prstGeom prst="rect">
            <a:avLst/>
          </a:prstGeom>
          <a:solidFill>
            <a:srgbClr val="E7E7E8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DE" sz="2400">
              <a:ea typeface="ＭＳ Ｐゴシック" pitchFamily="27" charset="-128"/>
              <a:cs typeface="+mn-cs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4917" y="1241425"/>
            <a:ext cx="10555816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title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8365" y="2430002"/>
            <a:ext cx="11228919" cy="395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Click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add</a:t>
            </a:r>
            <a:r>
              <a:rPr lang="de-DE" dirty="0" smtClean="0"/>
              <a:t> </a:t>
            </a:r>
            <a:r>
              <a:rPr lang="de-DE" dirty="0" err="1" smtClean="0"/>
              <a:t>text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pic>
        <p:nvPicPr>
          <p:cNvPr id="1030" name="Picture 9" descr="EGG_oClaim_4c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0176000" y="307976"/>
            <a:ext cx="1560000" cy="36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555817" y="6513513"/>
            <a:ext cx="1151467" cy="20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333" b="1">
                <a:solidFill>
                  <a:srgbClr val="404040"/>
                </a:solidFill>
                <a:ea typeface="ＭＳ Ｐゴシック" pitchFamily="27" charset="-128"/>
                <a:cs typeface="+mn-cs"/>
              </a:defRPr>
            </a:lvl1pPr>
          </a:lstStyle>
          <a:p>
            <a:pPr>
              <a:defRPr/>
            </a:pPr>
            <a:fld id="{EEB97B4D-8728-4687-A733-9FBE0826B45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80000" y="6512400"/>
            <a:ext cx="7680000" cy="1512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33" b="1" cap="none" baseline="0">
                <a:solidFill>
                  <a:srgbClr val="404040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DE" dirty="0"/>
          </a:p>
        </p:txBody>
      </p:sp>
      <p:pic>
        <p:nvPicPr>
          <p:cNvPr id="13" name="Picture 15" descr="EGG_LU2_en"/>
          <p:cNvPicPr>
            <a:picLocks noChangeAspect="1" noChangeArrowheads="1"/>
          </p:cNvPicPr>
          <p:nvPr userDrawn="1"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78367" y="532800"/>
            <a:ext cx="1401600" cy="115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099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cap="none" baseline="0">
          <a:solidFill>
            <a:srgbClr val="E31937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E31937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E31937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E31937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E31937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3733" b="1">
          <a:solidFill>
            <a:srgbClr val="E31937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3733" b="1">
          <a:solidFill>
            <a:srgbClr val="E31937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3733" b="1">
          <a:solidFill>
            <a:srgbClr val="E31937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3733" b="1">
          <a:solidFill>
            <a:srgbClr val="E31937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0"/>
        </a:spcBef>
        <a:spcAft>
          <a:spcPct val="0"/>
        </a:spcAft>
        <a:defRPr sz="2667">
          <a:solidFill>
            <a:srgbClr val="404040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990575" indent="-380990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 sz="2000">
          <a:solidFill>
            <a:srgbClr val="404040"/>
          </a:solidFill>
          <a:latin typeface="+mn-lt"/>
          <a:ea typeface="ＭＳ Ｐゴシック" charset="-128"/>
        </a:defRPr>
      </a:lvl2pPr>
      <a:lvl3pPr marL="1523962" indent="-304792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 sz="2000">
          <a:solidFill>
            <a:srgbClr val="404040"/>
          </a:solidFill>
          <a:latin typeface="+mn-lt"/>
          <a:ea typeface="ＭＳ Ｐゴシック" charset="-128"/>
        </a:defRPr>
      </a:lvl3pPr>
      <a:lvl4pPr marL="2133547" indent="-304792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 sz="2000">
          <a:solidFill>
            <a:srgbClr val="404040"/>
          </a:solidFill>
          <a:latin typeface="+mn-lt"/>
          <a:ea typeface="ＭＳ Ｐゴシック" charset="-128"/>
        </a:defRPr>
      </a:lvl4pPr>
      <a:lvl5pPr marL="2743131" indent="-304792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2" charset="2"/>
        <a:buChar char="§"/>
        <a:defRPr sz="2000">
          <a:solidFill>
            <a:srgbClr val="404040"/>
          </a:solidFill>
          <a:latin typeface="+mn-lt"/>
          <a:ea typeface="ＭＳ Ｐゴシック" charset="-128"/>
        </a:defRPr>
      </a:lvl5pPr>
      <a:lvl6pPr marL="3352716" indent="-304792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1" charset="2"/>
        <a:buChar char="§"/>
        <a:defRPr sz="2133">
          <a:solidFill>
            <a:srgbClr val="747576"/>
          </a:solidFill>
          <a:latin typeface="+mn-lt"/>
        </a:defRPr>
      </a:lvl6pPr>
      <a:lvl7pPr marL="3962301" indent="-304792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1" charset="2"/>
        <a:buChar char="§"/>
        <a:defRPr sz="2133">
          <a:solidFill>
            <a:srgbClr val="747576"/>
          </a:solidFill>
          <a:latin typeface="+mn-lt"/>
        </a:defRPr>
      </a:lvl7pPr>
      <a:lvl8pPr marL="4571886" indent="-304792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1" charset="2"/>
        <a:buChar char="§"/>
        <a:defRPr sz="2133">
          <a:solidFill>
            <a:srgbClr val="747576"/>
          </a:solidFill>
          <a:latin typeface="+mn-lt"/>
        </a:defRPr>
      </a:lvl8pPr>
      <a:lvl9pPr marL="5181470" indent="-304792" algn="l" rtl="0" eaLnBrk="1" fontAlgn="base" hangingPunct="1">
        <a:lnSpc>
          <a:spcPct val="125000"/>
        </a:lnSpc>
        <a:spcBef>
          <a:spcPct val="0"/>
        </a:spcBef>
        <a:spcAft>
          <a:spcPct val="0"/>
        </a:spcAft>
        <a:buFont typeface="Wingdings" pitchFamily="1" charset="2"/>
        <a:buChar char="§"/>
        <a:defRPr sz="2133">
          <a:solidFill>
            <a:srgbClr val="747576"/>
          </a:solidFill>
          <a:latin typeface="+mn-lt"/>
        </a:defRPr>
      </a:lvl9pPr>
    </p:bodyStyle>
    <p:otherStyle>
      <a:defPPr>
        <a:defRPr lang="de-D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rekrutacja@egger.co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74647" y="2008238"/>
            <a:ext cx="6624736" cy="1978101"/>
          </a:xfrm>
        </p:spPr>
        <p:txBody>
          <a:bodyPr/>
          <a:lstStyle/>
          <a:p>
            <a:r>
              <a:rPr lang="pl-PL" sz="4400" dirty="0" smtClean="0"/>
              <a:t>Praktyki studenckie</a:t>
            </a:r>
            <a:endParaRPr lang="en-US" sz="4267" dirty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>
          <a:xfrm>
            <a:off x="623392" y="3813043"/>
            <a:ext cx="8544000" cy="371475"/>
          </a:xfrm>
        </p:spPr>
        <p:txBody>
          <a:bodyPr>
            <a:normAutofit fontScale="55000" lnSpcReduction="20000"/>
          </a:bodyPr>
          <a:lstStyle/>
          <a:p>
            <a:endParaRPr lang="en-US" sz="1867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1867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l-PL" sz="1867" b="0" kern="1200" dirty="0" smtClean="0">
                <a:ea typeface="+mn-ea"/>
                <a:cs typeface="+mn-cs"/>
              </a:rPr>
              <a:t>Biskupiec</a:t>
            </a:r>
            <a:r>
              <a:rPr lang="en-US" sz="1867" b="0" kern="1200" dirty="0" smtClean="0">
                <a:ea typeface="+mn-ea"/>
                <a:cs typeface="+mn-cs"/>
              </a:rPr>
              <a:t>, </a:t>
            </a:r>
            <a:r>
              <a:rPr lang="pl-PL" sz="1867" b="0" kern="1200" dirty="0" smtClean="0">
                <a:ea typeface="+mn-ea"/>
                <a:cs typeface="+mn-cs"/>
              </a:rPr>
              <a:t>2022</a:t>
            </a:r>
            <a:endParaRPr lang="en-US" sz="1867" b="0" kern="1200" dirty="0"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0" y="6405331"/>
            <a:ext cx="12192000" cy="45266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1333" b="1">
              <a:solidFill>
                <a:srgbClr val="A2A3A5"/>
              </a:solidFill>
              <a:latin typeface="Arial" charset="0"/>
              <a:ea typeface="ＭＳ Ｐゴシック" pitchFamily="27" charset="-128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56" y="1197290"/>
            <a:ext cx="6083300" cy="4559300"/>
          </a:xfrm>
          <a:prstGeom prst="rect">
            <a:avLst/>
          </a:prstGeom>
        </p:spPr>
      </p:pic>
      <p:sp>
        <p:nvSpPr>
          <p:cNvPr id="9" name="Rectangle 14"/>
          <p:cNvSpPr/>
          <p:nvPr/>
        </p:nvSpPr>
        <p:spPr>
          <a:xfrm>
            <a:off x="5999014" y="4415519"/>
            <a:ext cx="2010777" cy="960107"/>
          </a:xfrm>
          <a:prstGeom prst="rect">
            <a:avLst/>
          </a:prstGeom>
          <a:solidFill>
            <a:srgbClr val="E3193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b="1" dirty="0">
                <a:solidFill>
                  <a:schemeClr val="bg1"/>
                </a:solidFill>
              </a:rPr>
              <a:t>Większy Rozwój</a:t>
            </a:r>
          </a:p>
          <a:p>
            <a:r>
              <a:rPr lang="pl-PL" sz="1400" b="1" dirty="0">
                <a:solidFill>
                  <a:schemeClr val="bg1"/>
                </a:solidFill>
              </a:rPr>
              <a:t>Większe Szanse</a:t>
            </a:r>
          </a:p>
          <a:p>
            <a:r>
              <a:rPr lang="pl-PL" sz="1400" b="1" dirty="0">
                <a:solidFill>
                  <a:schemeClr val="bg1"/>
                </a:solidFill>
              </a:rPr>
              <a:t>Moja Perspektywa</a:t>
            </a:r>
            <a:endParaRPr lang="en-GB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5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Grupa EGGER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BF2B861A-FD76-4F4B-998B-B111F6ACC12F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de-DE">
              <a:latin typeface="Arial" charset="0"/>
            </a:endParaRPr>
          </a:p>
        </p:txBody>
      </p:sp>
      <p:sp>
        <p:nvSpPr>
          <p:cNvPr id="8" name="Прямоугольник 17"/>
          <p:cNvSpPr/>
          <p:nvPr/>
        </p:nvSpPr>
        <p:spPr bwMode="auto">
          <a:xfrm>
            <a:off x="0" y="6405331"/>
            <a:ext cx="12192000" cy="45266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1333" b="1">
              <a:solidFill>
                <a:srgbClr val="A2A3A5"/>
              </a:solidFill>
              <a:latin typeface="Arial" charset="0"/>
              <a:ea typeface="ＭＳ Ｐゴシック" pitchFamily="27" charset="-128"/>
            </a:endParaRPr>
          </a:p>
        </p:txBody>
      </p:sp>
      <p:pic>
        <p:nvPicPr>
          <p:cNvPr id="7" name="I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72" y="3291162"/>
            <a:ext cx="5629053" cy="2981081"/>
          </a:xfrm>
          <a:prstGeom prst="rect">
            <a:avLst/>
          </a:prstGeom>
        </p:spPr>
      </p:pic>
      <p:sp>
        <p:nvSpPr>
          <p:cNvPr id="10" name="Rectangle 13"/>
          <p:cNvSpPr/>
          <p:nvPr/>
        </p:nvSpPr>
        <p:spPr>
          <a:xfrm>
            <a:off x="6512174" y="2597853"/>
            <a:ext cx="4858559" cy="3038016"/>
          </a:xfrm>
          <a:prstGeom prst="rect">
            <a:avLst/>
          </a:prstGeom>
          <a:solidFill>
            <a:srgbClr val="E3193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333" b="1" dirty="0" smtClean="0">
                <a:solidFill>
                  <a:srgbClr val="FFFFFF"/>
                </a:solidFill>
                <a:latin typeface="Arial"/>
              </a:rPr>
              <a:t>Więcej z drewna. Zatrudniamy ponad 10 000 pracowników w 10 krajach, charakteryzuje nas dynamiczna praca zespołowa, zrównoważony rozwój a także silne korzenie rodzinne. 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333" b="1" dirty="0" smtClean="0">
                <a:solidFill>
                  <a:srgbClr val="FFFFFF"/>
                </a:solidFill>
                <a:latin typeface="Arial"/>
              </a:rPr>
              <a:t>Oprócz produktów dla branży meblarskiej i wyposażenia wnętrz, w naszym asortymencie posiadamy również podłogi i konstrukcje drewniane.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333" b="1" dirty="0" smtClean="0">
                <a:solidFill>
                  <a:srgbClr val="FFFFFF"/>
                </a:solidFill>
                <a:latin typeface="Arial"/>
              </a:rPr>
              <a:t>Stale się rozwijamy, tworzymy nowe produkty, podbijamy wschodzące rynki i tworzymy ciekawe perspektywy dla każdego, kto z nami współpracuje.</a:t>
            </a:r>
            <a:endParaRPr lang="en-US" sz="1333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656654" y="2016278"/>
            <a:ext cx="3291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Ponad 10 000 pracowników</a:t>
            </a:r>
          </a:p>
          <a:p>
            <a:r>
              <a:rPr lang="pl-PL" dirty="0" smtClean="0"/>
              <a:t>20 zakładów</a:t>
            </a:r>
          </a:p>
          <a:p>
            <a:r>
              <a:rPr lang="pl-PL" dirty="0" smtClean="0"/>
              <a:t>1 zespół</a:t>
            </a:r>
          </a:p>
          <a:p>
            <a:r>
              <a:rPr lang="pl-PL" dirty="0" smtClean="0"/>
              <a:t>1 filozofia</a:t>
            </a:r>
          </a:p>
        </p:txBody>
      </p:sp>
    </p:spTree>
    <p:extLst>
      <p:ext uri="{BB962C8B-B14F-4D97-AF65-F5344CB8AC3E}">
        <p14:creationId xmlns:p14="http://schemas.microsoft.com/office/powerpoint/2010/main" val="125075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Warunki odbycia praktyk</a:t>
            </a:r>
            <a:r>
              <a:rPr lang="ro-RO" dirty="0" smtClean="0"/>
              <a:t>	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BF2B861A-FD76-4F4B-998B-B111F6ACC12F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de-DE">
              <a:latin typeface="Aria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2"/>
          </p:nvPr>
        </p:nvSpPr>
        <p:spPr>
          <a:xfrm>
            <a:off x="1199457" y="2314125"/>
            <a:ext cx="10369152" cy="43494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1867" b="1" dirty="0" smtClean="0"/>
              <a:t>Praktyki studenckie opierają się na umowie między EGGER Biskupiec Sp. z o.o.</a:t>
            </a:r>
          </a:p>
          <a:p>
            <a:pPr>
              <a:lnSpc>
                <a:spcPct val="150000"/>
              </a:lnSpc>
            </a:pPr>
            <a:r>
              <a:rPr lang="pl-PL" sz="1867" b="1" dirty="0" smtClean="0"/>
              <a:t> a uczelniami wyższymi</a:t>
            </a:r>
            <a:r>
              <a:rPr lang="en-GB" sz="1867" b="1" dirty="0" smtClean="0"/>
              <a:t>.</a:t>
            </a:r>
            <a:endParaRPr lang="en-US" sz="1867" b="1" dirty="0"/>
          </a:p>
          <a:p>
            <a:pPr>
              <a:lnSpc>
                <a:spcPct val="150000"/>
              </a:lnSpc>
            </a:pPr>
            <a:r>
              <a:rPr lang="pl-PL" sz="1867" b="1" dirty="0" smtClean="0"/>
              <a:t>Program praktyk studenckich obejmuje rozwój umiejętności zawodowych</a:t>
            </a:r>
            <a:r>
              <a:rPr lang="en-GB" sz="1867" b="1" dirty="0" smtClean="0"/>
              <a:t>.</a:t>
            </a:r>
            <a:endParaRPr lang="en-US" sz="1867" b="1" dirty="0"/>
          </a:p>
          <a:p>
            <a:pPr>
              <a:lnSpc>
                <a:spcPct val="150000"/>
              </a:lnSpc>
            </a:pPr>
            <a:r>
              <a:rPr lang="pl-PL" sz="1867" b="1" dirty="0" smtClean="0"/>
              <a:t>Na czas trwania praktyk EGGER Biskupiec sp. z o.o. zawiera ze studentem umowę o pracę</a:t>
            </a:r>
            <a:r>
              <a:rPr lang="en-GB" sz="1867" b="1" dirty="0" smtClean="0"/>
              <a:t>.</a:t>
            </a:r>
            <a:endParaRPr lang="en-GB" sz="1867" b="1" dirty="0"/>
          </a:p>
          <a:p>
            <a:endParaRPr lang="pl-PL" sz="1867" b="1" dirty="0" smtClean="0"/>
          </a:p>
          <a:p>
            <a:r>
              <a:rPr lang="pl-PL" sz="1867" b="1" dirty="0" smtClean="0"/>
              <a:t>Student otrzymuje miesięczne wynagrodzenie.</a:t>
            </a:r>
          </a:p>
          <a:p>
            <a:endParaRPr lang="en-US" sz="1867" b="1" dirty="0"/>
          </a:p>
          <a:p>
            <a:r>
              <a:rPr lang="pl-PL" sz="1867" b="1" dirty="0" smtClean="0"/>
              <a:t>EGGER Biskupiec Sp. z o.o. zapewnia transport do zakładu pracy.</a:t>
            </a:r>
            <a:endParaRPr lang="en-US" sz="1867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de-DE">
                <a:latin typeface="Arial" charset="0"/>
              </a:rPr>
              <a:t>Title</a:t>
            </a:r>
            <a:endParaRPr lang="de-DE" dirty="0">
              <a:latin typeface="Arial" charset="0"/>
            </a:endParaRPr>
          </a:p>
        </p:txBody>
      </p:sp>
      <p:sp>
        <p:nvSpPr>
          <p:cNvPr id="6" name="Прямоугольник 17"/>
          <p:cNvSpPr/>
          <p:nvPr/>
        </p:nvSpPr>
        <p:spPr bwMode="auto">
          <a:xfrm>
            <a:off x="0" y="6405331"/>
            <a:ext cx="12192000" cy="45266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1333" b="1">
              <a:solidFill>
                <a:srgbClr val="A2A3A5"/>
              </a:solidFill>
              <a:latin typeface="Arial" charset="0"/>
              <a:ea typeface="ＭＳ Ｐゴシック" pitchFamily="27" charset="-128"/>
            </a:endParaRPr>
          </a:p>
        </p:txBody>
      </p:sp>
      <p:sp>
        <p:nvSpPr>
          <p:cNvPr id="7" name="Rechteck 13"/>
          <p:cNvSpPr/>
          <p:nvPr/>
        </p:nvSpPr>
        <p:spPr bwMode="auto">
          <a:xfrm>
            <a:off x="480000" y="2375233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en-GB" sz="1333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5" name="Rechteck 13"/>
          <p:cNvSpPr/>
          <p:nvPr/>
        </p:nvSpPr>
        <p:spPr bwMode="auto">
          <a:xfrm>
            <a:off x="474619" y="3194445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ro-RO" sz="1333" b="1" dirty="0">
                <a:solidFill>
                  <a:srgbClr val="FFFFFF"/>
                </a:solidFill>
                <a:latin typeface="Arial"/>
              </a:rPr>
              <a:t>2</a:t>
            </a:r>
            <a:endParaRPr lang="en-GB" sz="1333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Rechteck 13"/>
          <p:cNvSpPr/>
          <p:nvPr/>
        </p:nvSpPr>
        <p:spPr bwMode="auto">
          <a:xfrm>
            <a:off x="454917" y="3662812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ro-RO" sz="1333" b="1" dirty="0">
                <a:solidFill>
                  <a:srgbClr val="FFFFFF"/>
                </a:solidFill>
                <a:latin typeface="Arial"/>
              </a:rPr>
              <a:t>3</a:t>
            </a:r>
            <a:endParaRPr lang="en-GB" sz="1333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7" name="Rechteck 13"/>
          <p:cNvSpPr/>
          <p:nvPr/>
        </p:nvSpPr>
        <p:spPr bwMode="auto">
          <a:xfrm>
            <a:off x="498228" y="4854071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ro-RO" sz="1333" b="1" dirty="0">
                <a:solidFill>
                  <a:srgbClr val="FFFFFF"/>
                </a:solidFill>
                <a:latin typeface="Arial"/>
              </a:rPr>
              <a:t>5</a:t>
            </a:r>
            <a:endParaRPr lang="en-GB" sz="1333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hteck 13"/>
          <p:cNvSpPr/>
          <p:nvPr/>
        </p:nvSpPr>
        <p:spPr bwMode="auto">
          <a:xfrm>
            <a:off x="467187" y="4233252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ro-RO" sz="1333" b="1" dirty="0">
                <a:solidFill>
                  <a:srgbClr val="FFFFFF"/>
                </a:solidFill>
                <a:latin typeface="Arial"/>
              </a:rPr>
              <a:t>4</a:t>
            </a:r>
            <a:endParaRPr lang="en-GB" sz="1333" b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905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14917" y="1229320"/>
            <a:ext cx="10555816" cy="471488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Obowiązki praktykanta</a:t>
            </a:r>
            <a:endParaRPr lang="ro-RO" dirty="0"/>
          </a:p>
        </p:txBody>
      </p:sp>
      <p:sp>
        <p:nvSpPr>
          <p:cNvPr id="7" name="Rechteck 6"/>
          <p:cNvSpPr/>
          <p:nvPr/>
        </p:nvSpPr>
        <p:spPr bwMode="auto">
          <a:xfrm>
            <a:off x="502764" y="3272880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en-GB" sz="1333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8" name="Inhaltsplatzhalter 6"/>
          <p:cNvSpPr txBox="1">
            <a:spLocks/>
          </p:cNvSpPr>
          <p:nvPr/>
        </p:nvSpPr>
        <p:spPr bwMode="gray">
          <a:xfrm>
            <a:off x="1135087" y="3228166"/>
            <a:ext cx="10101996" cy="489221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r>
              <a:rPr lang="pl-PL" sz="2133" dirty="0" smtClean="0">
                <a:solidFill>
                  <a:srgbClr val="404040"/>
                </a:solidFill>
                <a:latin typeface="Arial"/>
              </a:rPr>
              <a:t>Postępowanie zgodne z</a:t>
            </a:r>
            <a:r>
              <a:rPr lang="en-US" sz="2133" dirty="0" smtClean="0">
                <a:solidFill>
                  <a:srgbClr val="404040"/>
                </a:solidFill>
                <a:latin typeface="Arial"/>
              </a:rPr>
              <a:t>:</a:t>
            </a:r>
            <a:endParaRPr lang="ro-RO" sz="2133" b="0" dirty="0">
              <a:solidFill>
                <a:srgbClr val="404040"/>
              </a:solidFill>
              <a:latin typeface="Arial"/>
            </a:endParaRPr>
          </a:p>
        </p:txBody>
      </p:sp>
      <p:sp>
        <p:nvSpPr>
          <p:cNvPr id="12" name="Inhaltsplatzhalter 6"/>
          <p:cNvSpPr txBox="1">
            <a:spLocks/>
          </p:cNvSpPr>
          <p:nvPr/>
        </p:nvSpPr>
        <p:spPr bwMode="gray">
          <a:xfrm>
            <a:off x="1199456" y="4891263"/>
            <a:ext cx="10037627" cy="359331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</p:txBody>
      </p:sp>
      <p:sp>
        <p:nvSpPr>
          <p:cNvPr id="14" name="Rechteck 13"/>
          <p:cNvSpPr/>
          <p:nvPr/>
        </p:nvSpPr>
        <p:spPr bwMode="auto">
          <a:xfrm>
            <a:off x="507784" y="2380049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en-GB" sz="1333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5" name="Inhaltsplatzhalter 6"/>
          <p:cNvSpPr txBox="1">
            <a:spLocks/>
          </p:cNvSpPr>
          <p:nvPr/>
        </p:nvSpPr>
        <p:spPr bwMode="gray">
          <a:xfrm>
            <a:off x="1135087" y="2271401"/>
            <a:ext cx="10101996" cy="387260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dirty="0">
              <a:solidFill>
                <a:srgbClr val="404040"/>
              </a:solidFill>
              <a:latin typeface="Arial"/>
            </a:endParaRPr>
          </a:p>
        </p:txBody>
      </p:sp>
      <p:sp>
        <p:nvSpPr>
          <p:cNvPr id="19" name="Inhaltsplatzhalter 6"/>
          <p:cNvSpPr txBox="1">
            <a:spLocks/>
          </p:cNvSpPr>
          <p:nvPr/>
        </p:nvSpPr>
        <p:spPr bwMode="gray">
          <a:xfrm>
            <a:off x="1135087" y="5452163"/>
            <a:ext cx="10101996" cy="359331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</p:txBody>
      </p:sp>
      <p:cxnSp>
        <p:nvCxnSpPr>
          <p:cNvPr id="10" name="Gerade Verbindung 9"/>
          <p:cNvCxnSpPr/>
          <p:nvPr/>
        </p:nvCxnSpPr>
        <p:spPr>
          <a:xfrm>
            <a:off x="459715" y="3814375"/>
            <a:ext cx="11247568" cy="305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nhaltsplatzhalter 6"/>
          <p:cNvSpPr txBox="1">
            <a:spLocks/>
          </p:cNvSpPr>
          <p:nvPr/>
        </p:nvSpPr>
        <p:spPr bwMode="gray">
          <a:xfrm>
            <a:off x="1338287" y="3365924"/>
            <a:ext cx="10101996" cy="359331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</p:txBody>
      </p:sp>
      <p:sp>
        <p:nvSpPr>
          <p:cNvPr id="22" name="Inhaltsplatzhalter 6"/>
          <p:cNvSpPr txBox="1">
            <a:spLocks/>
          </p:cNvSpPr>
          <p:nvPr/>
        </p:nvSpPr>
        <p:spPr bwMode="gray">
          <a:xfrm>
            <a:off x="1338287" y="4008000"/>
            <a:ext cx="10101996" cy="359331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</p:txBody>
      </p:sp>
      <p:sp>
        <p:nvSpPr>
          <p:cNvPr id="23" name="Inhaltsplatzhalter 6"/>
          <p:cNvSpPr txBox="1">
            <a:spLocks/>
          </p:cNvSpPr>
          <p:nvPr/>
        </p:nvSpPr>
        <p:spPr bwMode="gray">
          <a:xfrm>
            <a:off x="1338286" y="3686400"/>
            <a:ext cx="10101996" cy="359331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</p:txBody>
      </p:sp>
      <p:sp>
        <p:nvSpPr>
          <p:cNvPr id="24" name="Inhaltsplatzhalter 6"/>
          <p:cNvSpPr txBox="1">
            <a:spLocks/>
          </p:cNvSpPr>
          <p:nvPr/>
        </p:nvSpPr>
        <p:spPr bwMode="gray">
          <a:xfrm>
            <a:off x="1338285" y="4329600"/>
            <a:ext cx="10101996" cy="359331"/>
          </a:xfrm>
          <a:prstGeom prst="rect">
            <a:avLst/>
          </a:prstGeom>
        </p:spPr>
        <p:txBody>
          <a:bodyPr lIns="108000" tIns="0" rIns="0" bIns="0" anchor="ctr"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rgbClr val="CC0033"/>
              </a:buClr>
              <a:buSzPct val="150000"/>
              <a:buFont typeface="Audi Type" panose="020B0503040200000003" pitchFamily="34" charset="0"/>
              <a:buChar char="›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udi Type" panose="020B0503040200000003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64000" indent="-2160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  <a:p>
            <a:pPr defTabSz="1219170" fontAlgn="base">
              <a:spcBef>
                <a:spcPts val="800"/>
              </a:spcBef>
              <a:spcAft>
                <a:spcPct val="0"/>
              </a:spcAft>
            </a:pPr>
            <a:endParaRPr lang="ro-RO" sz="2133" b="0" dirty="0">
              <a:solidFill>
                <a:srgbClr val="404040"/>
              </a:solidFill>
              <a:latin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35087" y="1983553"/>
            <a:ext cx="10572196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867" b="1" dirty="0" smtClean="0">
                <a:solidFill>
                  <a:srgbClr val="404040"/>
                </a:solidFill>
                <a:latin typeface="Arial" charset="0"/>
              </a:rPr>
              <a:t>Przestrzeganie ustalonego harmonogramu praktyk i wykonywanie zadań zleconych przez przydzielonego opiekuna.</a:t>
            </a:r>
            <a:endParaRPr lang="en-GB" sz="1867" b="1" dirty="0">
              <a:solidFill>
                <a:srgbClr val="404040"/>
              </a:solidFill>
              <a:latin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35088" y="4045731"/>
            <a:ext cx="985745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pl-PL" sz="1867" b="1" dirty="0" smtClean="0">
                <a:solidFill>
                  <a:srgbClr val="404040"/>
                </a:solidFill>
                <a:latin typeface="Arial" charset="0"/>
              </a:rPr>
              <a:t>Przepisami wewnętrznymi EGGER Biskupiec sp. z o.o.</a:t>
            </a:r>
            <a:endParaRPr lang="en-US" sz="1867" b="1" dirty="0">
              <a:solidFill>
                <a:srgbClr val="404040"/>
              </a:solidFill>
              <a:latin typeface="Arial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35087" y="4485118"/>
            <a:ext cx="601703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pl-PL" sz="1867" b="1" dirty="0" smtClean="0">
                <a:solidFill>
                  <a:srgbClr val="404040"/>
                </a:solidFill>
                <a:latin typeface="Arial" charset="0"/>
              </a:rPr>
              <a:t>Zasadami bezpieczeństwa i higieny pracy</a:t>
            </a:r>
            <a:endParaRPr lang="en-US" sz="1867" b="1" dirty="0">
              <a:solidFill>
                <a:srgbClr val="404040"/>
              </a:solidFill>
              <a:latin typeface="Arial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35088" y="4965171"/>
            <a:ext cx="79372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 defTabSz="121917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pl-PL" sz="1867" b="1" dirty="0" smtClean="0">
                <a:solidFill>
                  <a:srgbClr val="404040"/>
                </a:solidFill>
                <a:latin typeface="Arial" charset="0"/>
              </a:rPr>
              <a:t>Zachowaniem poufności danych</a:t>
            </a:r>
            <a:endParaRPr lang="en-US" sz="1867" b="1" dirty="0">
              <a:solidFill>
                <a:srgbClr val="A2A3A5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43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 smtClean="0"/>
              <a:t>Obowiązki EGGER Biskupiec Sp. z o.o.</a:t>
            </a:r>
            <a:r>
              <a:rPr lang="ro-RO" dirty="0" smtClean="0"/>
              <a:t>	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2B861A-FD76-4F4B-998B-B111F6ACC12F}" type="slidenum">
              <a:rPr kumimoji="0" lang="de-DE" sz="1333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charset="0"/>
                <a:ea typeface="ＭＳ Ｐゴシック" pitchFamily="27" charset="-128"/>
                <a:cs typeface="+mn-cs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333" b="1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charset="0"/>
              <a:ea typeface="ＭＳ Ｐゴシック" pitchFamily="27" charset="-128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2"/>
          </p:nvPr>
        </p:nvSpPr>
        <p:spPr>
          <a:xfrm>
            <a:off x="1199457" y="2314125"/>
            <a:ext cx="10369152" cy="3059943"/>
          </a:xfrm>
        </p:spPr>
        <p:txBody>
          <a:bodyPr/>
          <a:lstStyle/>
          <a:p>
            <a:endParaRPr lang="en-GB" sz="1867" kern="1200" dirty="0" smtClean="0">
              <a:ea typeface="+mn-ea"/>
              <a:cs typeface="+mn-cs"/>
            </a:endParaRPr>
          </a:p>
          <a:p>
            <a:r>
              <a:rPr lang="pl-PL" sz="1867" b="1" kern="1200" dirty="0" smtClean="0">
                <a:ea typeface="+mn-ea"/>
                <a:cs typeface="+mn-cs"/>
              </a:rPr>
              <a:t>Przydzielenie opiekuna praktyk studenckich.</a:t>
            </a:r>
            <a:endParaRPr lang="en-GB" sz="1867" b="1" dirty="0"/>
          </a:p>
          <a:p>
            <a:endParaRPr lang="en-US" sz="1867" b="1" dirty="0"/>
          </a:p>
          <a:p>
            <a:endParaRPr lang="en-GB" sz="1867" b="1" dirty="0" smtClean="0"/>
          </a:p>
          <a:p>
            <a:r>
              <a:rPr lang="pl-PL" sz="1867" b="1" dirty="0" smtClean="0"/>
              <a:t>Przeprowadzenie szkolenia z zakresu bezpieczeństwa i higieny pracy.</a:t>
            </a:r>
            <a:endParaRPr lang="en-GB" sz="1867" b="1" dirty="0"/>
          </a:p>
          <a:p>
            <a:endParaRPr lang="en-US" sz="1867" b="1" dirty="0"/>
          </a:p>
          <a:p>
            <a:endParaRPr lang="en-GB" sz="1867" b="1" dirty="0" smtClean="0"/>
          </a:p>
          <a:p>
            <a:r>
              <a:rPr lang="pl-PL" sz="1867" b="1" dirty="0" smtClean="0"/>
              <a:t>Zapewnienie niezbędnych narzędzi do realizacji zadań określonych w programie praktyk</a:t>
            </a:r>
            <a:r>
              <a:rPr lang="en-GB" sz="1867" b="1" dirty="0" smtClean="0"/>
              <a:t>.</a:t>
            </a:r>
            <a:endParaRPr lang="fr-FR" sz="1867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333" b="1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Title</a:t>
            </a:r>
            <a:endParaRPr kumimoji="0" lang="de-DE" sz="1333" b="1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Прямоугольник 17"/>
          <p:cNvSpPr/>
          <p:nvPr/>
        </p:nvSpPr>
        <p:spPr bwMode="auto">
          <a:xfrm>
            <a:off x="0" y="6405331"/>
            <a:ext cx="12192000" cy="45266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marL="0" marR="0" lvl="0" indent="0" algn="ct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33" b="1" i="0" u="none" strike="noStrike" kern="1200" cap="none" spc="0" normalizeH="0" baseline="0" noProof="0">
              <a:ln>
                <a:noFill/>
              </a:ln>
              <a:solidFill>
                <a:srgbClr val="A2A3A5"/>
              </a:solidFill>
              <a:effectLst/>
              <a:uLnTx/>
              <a:uFillTx/>
              <a:latin typeface="Arial" charset="0"/>
              <a:ea typeface="ＭＳ Ｐゴシック" pitchFamily="27" charset="-128"/>
              <a:cs typeface="+mn-cs"/>
            </a:endParaRPr>
          </a:p>
        </p:txBody>
      </p:sp>
      <p:sp>
        <p:nvSpPr>
          <p:cNvPr id="7" name="Rechteck 13"/>
          <p:cNvSpPr/>
          <p:nvPr/>
        </p:nvSpPr>
        <p:spPr bwMode="auto">
          <a:xfrm>
            <a:off x="454917" y="2532068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  <a:buSzTx/>
              <a:buFontTx/>
              <a:buNone/>
              <a:tabLst/>
              <a:defRPr/>
            </a:pPr>
            <a:r>
              <a:rPr kumimoji="0" lang="en-GB" sz="1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5" name="Rechteck 13"/>
          <p:cNvSpPr/>
          <p:nvPr/>
        </p:nvSpPr>
        <p:spPr bwMode="auto">
          <a:xfrm>
            <a:off x="454917" y="3462627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  <a:buSzTx/>
              <a:buFontTx/>
              <a:buNone/>
              <a:tabLst/>
              <a:defRPr/>
            </a:pPr>
            <a:r>
              <a:rPr kumimoji="0" lang="ro-RO" sz="1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en-GB" sz="13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hteck 13"/>
          <p:cNvSpPr/>
          <p:nvPr/>
        </p:nvSpPr>
        <p:spPr bwMode="auto">
          <a:xfrm>
            <a:off x="473045" y="4288700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  <a:buSzTx/>
              <a:buFontTx/>
              <a:buNone/>
              <a:tabLst/>
              <a:defRPr/>
            </a:pPr>
            <a:r>
              <a:rPr kumimoji="0" lang="ro-RO" sz="1333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  <a:endParaRPr kumimoji="0" lang="en-GB" sz="1333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4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E4D3A92-A4E5-4D4E-97DD-0D32C5EF8074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de-DE">
              <a:latin typeface="Arial" charset="0"/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706" y="996207"/>
            <a:ext cx="6837098" cy="3630143"/>
          </a:xfrm>
        </p:spPr>
      </p:pic>
      <p:sp>
        <p:nvSpPr>
          <p:cNvPr id="6" name="Rectangle 14"/>
          <p:cNvSpPr/>
          <p:nvPr/>
        </p:nvSpPr>
        <p:spPr>
          <a:xfrm>
            <a:off x="143339" y="4664662"/>
            <a:ext cx="3048000" cy="1526146"/>
          </a:xfrm>
          <a:prstGeom prst="rect">
            <a:avLst/>
          </a:prstGeom>
          <a:solidFill>
            <a:srgbClr val="E3193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n-US" sz="1333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TextBox 33"/>
          <p:cNvSpPr txBox="1"/>
          <p:nvPr/>
        </p:nvSpPr>
        <p:spPr>
          <a:xfrm>
            <a:off x="258457" y="4926833"/>
            <a:ext cx="2586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400" b="1" dirty="0" smtClean="0">
                <a:solidFill>
                  <a:srgbClr val="FFFFFF"/>
                </a:solidFill>
              </a:rPr>
              <a:t>Praktykant będzie oceniony przez opiekuna na podstawie arkusza obserwacji.</a:t>
            </a:r>
            <a:endParaRPr lang="en-US" sz="1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angle 28"/>
          <p:cNvSpPr/>
          <p:nvPr/>
        </p:nvSpPr>
        <p:spPr>
          <a:xfrm>
            <a:off x="4344825" y="4664661"/>
            <a:ext cx="3471537" cy="1526146"/>
          </a:xfrm>
          <a:prstGeom prst="rect">
            <a:avLst/>
          </a:prstGeom>
          <a:solidFill>
            <a:srgbClr val="E3193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n-US" sz="1333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TextBox 34"/>
          <p:cNvSpPr txBox="1"/>
          <p:nvPr/>
        </p:nvSpPr>
        <p:spPr>
          <a:xfrm>
            <a:off x="4344825" y="4926834"/>
            <a:ext cx="3552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400" b="1" dirty="0" smtClean="0">
                <a:solidFill>
                  <a:srgbClr val="FFFFFF"/>
                </a:solidFill>
              </a:rPr>
              <a:t>Ocenie podlegają: umiejętności zawodowe, zachowanie oraz stopień zaangażowania w działalność EGGER Biskupiec Sp. z o.o. </a:t>
            </a:r>
            <a:endParaRPr lang="en-US" sz="1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Rectangle 13"/>
          <p:cNvSpPr/>
          <p:nvPr/>
        </p:nvSpPr>
        <p:spPr>
          <a:xfrm>
            <a:off x="9050871" y="4664661"/>
            <a:ext cx="3048000" cy="1526147"/>
          </a:xfrm>
          <a:prstGeom prst="rect">
            <a:avLst/>
          </a:prstGeom>
          <a:solidFill>
            <a:srgbClr val="E3193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n-US" sz="1333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TextBox 35"/>
          <p:cNvSpPr txBox="1"/>
          <p:nvPr/>
        </p:nvSpPr>
        <p:spPr>
          <a:xfrm>
            <a:off x="9194804" y="4819113"/>
            <a:ext cx="276013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400" b="1" dirty="0" smtClean="0">
                <a:solidFill>
                  <a:srgbClr val="FFFFFF"/>
                </a:solidFill>
              </a:rPr>
              <a:t>Praktykant będzie prowadził zeszyt praktyk, który będzie zawierał: opis wykonywanych zadań oraz spostrzeżenia na temat praktyk.</a:t>
            </a:r>
            <a:endParaRPr lang="en-GB" sz="1400" b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571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E4D3A92-A4E5-4D4E-97DD-0D32C5EF8074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de-DE">
              <a:latin typeface="Arial" charset="0"/>
            </a:endParaRP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761" y="1062159"/>
            <a:ext cx="8343900" cy="5013325"/>
          </a:xfrm>
        </p:spPr>
      </p:pic>
      <p:sp>
        <p:nvSpPr>
          <p:cNvPr id="8" name="Rectangle 14"/>
          <p:cNvSpPr/>
          <p:nvPr/>
        </p:nvSpPr>
        <p:spPr>
          <a:xfrm>
            <a:off x="1872761" y="4976446"/>
            <a:ext cx="3174023" cy="1099038"/>
          </a:xfrm>
          <a:prstGeom prst="rect">
            <a:avLst/>
          </a:prstGeom>
          <a:solidFill>
            <a:srgbClr val="E3193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600" b="1" dirty="0" smtClean="0">
                <a:solidFill>
                  <a:srgbClr val="FFFFFF"/>
                </a:solidFill>
                <a:latin typeface="Arial"/>
              </a:rPr>
              <a:t>Więcej współpracy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600" b="1" dirty="0" smtClean="0">
                <a:solidFill>
                  <a:srgbClr val="FFFFFF"/>
                </a:solidFill>
                <a:latin typeface="Arial"/>
              </a:rPr>
              <a:t>Więcej ducha zespołu</a:t>
            </a: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600" b="1" dirty="0" smtClean="0">
                <a:solidFill>
                  <a:srgbClr val="FFFFFF"/>
                </a:solidFill>
                <a:latin typeface="Arial"/>
              </a:rPr>
              <a:t>Moja perspektywa</a:t>
            </a:r>
            <a:endParaRPr lang="en-US" sz="1600" b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341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 smtClean="0"/>
              <a:t>Możliwości odbycia praktyk w EGGER Biskupiec sp. z o.o. 2022 r.</a:t>
            </a:r>
            <a:endParaRPr lang="en-US" sz="2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750115"/>
              </p:ext>
            </p:extLst>
          </p:nvPr>
        </p:nvGraphicFramePr>
        <p:xfrm>
          <a:off x="431373" y="1796819"/>
          <a:ext cx="11275911" cy="473080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605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PROFIL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D</a:t>
                      </a:r>
                      <a:r>
                        <a:rPr kumimoji="0" lang="pl-PL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ział</a:t>
                      </a: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 EGGER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Plan 202</a:t>
                      </a:r>
                      <a:r>
                        <a:rPr kumimoji="0" lang="pl-PL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2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90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Produkcja płyty surowej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o-RO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66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Produkcja płyty laminowanej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o-RO" sz="1900" b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6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Produkcja blatów roboczych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2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Logistyka produkcji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661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Zarządzanie jakością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560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Zakupy techniczne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61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pl-PL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Zakupy drewna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o-RO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CE1AB66-C487-490E-B61C-5D5F5B349D35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de-DE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9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 smtClean="0"/>
              <a:t>Możliwości odbycia praktyk w EGGER Biskupiec sp. z o.o. 2022 r.</a:t>
            </a:r>
            <a:endParaRPr lang="en-US" sz="2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3050492"/>
              </p:ext>
            </p:extLst>
          </p:nvPr>
        </p:nvGraphicFramePr>
        <p:xfrm>
          <a:off x="431373" y="1796819"/>
          <a:ext cx="11275911" cy="480857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605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0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5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PROFIL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D</a:t>
                      </a:r>
                      <a:r>
                        <a:rPr kumimoji="0" lang="pl-PL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ział</a:t>
                      </a: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 EGGER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Plan 202</a:t>
                      </a:r>
                      <a:r>
                        <a:rPr kumimoji="0" lang="pl-PL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2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90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Technologii Drewna/Wydział Inżynierii Produkcji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Zakupy surowca odpadowego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4734495"/>
                  </a:ext>
                </a:extLst>
              </a:tr>
              <a:tr h="51790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Mechaniki i Budowy Maszyn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Utrzymanie ruchu: automatyk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661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Mechaniki i Budowy Maszyn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Utrzymanie ruchu: elektryk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661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Mechaniki i Budowy Maszyn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Utrzymanie ruchu: mechanik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72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Mechaniki i Budowy Maszyn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Utrzymanie ruchu: magazynier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9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Mechaniki i Budowy Maszyn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Utrzymanie ruchu: specjalista wsparcia technicznego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5661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Ochrony Środowiska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Ochrona środowiska i BHP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CE1AB66-C487-490E-B61C-5D5F5B349D35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de-DE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50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/>
              <a:t>Możliwości odbycia </a:t>
            </a:r>
            <a:r>
              <a:rPr lang="pl-PL" sz="2600" dirty="0" smtClean="0"/>
              <a:t>praktyk </a:t>
            </a:r>
            <a:r>
              <a:rPr lang="pl-PL" sz="2600" dirty="0"/>
              <a:t>w EGGER Biskupiec sp. z o.o</a:t>
            </a:r>
            <a:r>
              <a:rPr lang="pl-PL" sz="2600" dirty="0" smtClean="0"/>
              <a:t>. 2022 r.</a:t>
            </a:r>
            <a:endParaRPr lang="en-US" sz="2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6019714"/>
              </p:ext>
            </p:extLst>
          </p:nvPr>
        </p:nvGraphicFramePr>
        <p:xfrm>
          <a:off x="478368" y="1994742"/>
          <a:ext cx="11228916" cy="408953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385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8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4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3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PROFIL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Departament EGGER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Plan 202</a:t>
                      </a:r>
                      <a:r>
                        <a:rPr kumimoji="0" lang="pl-PL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2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Logistyki i Transportu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Transport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9408058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Logistyki i Transportu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Planowanie produkcji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Logistyki i Transportu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r>
                        <a:rPr lang="pl-PL" sz="19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Magazyn</a:t>
                      </a:r>
                      <a:endParaRPr lang="en-GB" sz="19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Wydział Marketingu i Zarządzania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Sprzedaż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573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Wydział Ekonomii i Finansów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endParaRPr lang="en-GB" sz="1900" dirty="0"/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Controlling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endParaRPr lang="en-GB" sz="19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505810398"/>
                  </a:ext>
                </a:extLst>
              </a:tr>
              <a:tr h="369566"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Wydział Ekonomii i Finansów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Księgowość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CE1AB66-C487-490E-B61C-5D5F5B349D35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de-DE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06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600" dirty="0"/>
              <a:t>Możliwości odbycia </a:t>
            </a:r>
            <a:r>
              <a:rPr lang="pl-PL" sz="2600" dirty="0" smtClean="0"/>
              <a:t>praktyk </a:t>
            </a:r>
            <a:r>
              <a:rPr lang="pl-PL" sz="2600" dirty="0"/>
              <a:t>w EGGER Biskupiec sp. z o.o</a:t>
            </a:r>
            <a:r>
              <a:rPr lang="pl-PL" sz="2600" dirty="0" smtClean="0"/>
              <a:t>. 2022 r.</a:t>
            </a:r>
            <a:endParaRPr lang="en-US" sz="2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551345"/>
              </p:ext>
            </p:extLst>
          </p:nvPr>
        </p:nvGraphicFramePr>
        <p:xfrm>
          <a:off x="478368" y="1994742"/>
          <a:ext cx="11228916" cy="350089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385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8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47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73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PROFIL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Departament EGGER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Plan 202</a:t>
                      </a:r>
                      <a:r>
                        <a:rPr kumimoji="0" lang="pl-PL" sz="1900" b="1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</a:rPr>
                        <a:t>2</a:t>
                      </a:r>
                      <a:endParaRPr kumimoji="0" lang="en-US" sz="1900" b="1" i="0" u="none" strike="noStrike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Prawa i Administracji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Dział Prawny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09408058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Prawa i Administracji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Administracyjny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Wydział Zarządzania Zasobami Ludzkimi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Kadry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006">
                <a:tc>
                  <a:txBody>
                    <a:bodyPr/>
                    <a:lstStyle/>
                    <a:p>
                      <a:pPr marL="0" marR="0" lvl="0" indent="0" algn="l" defTabSz="121917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Wydział IT</a:t>
                      </a:r>
                      <a:endParaRPr kumimoji="0" lang="it-IT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IT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pl-PL" sz="1900" b="0" i="0" u="none" strike="noStrike" kern="1200" cap="none" normalizeH="0" baseline="0" noProof="1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  <a:ea typeface="Times New Roman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566">
                <a:tc>
                  <a:txBody>
                    <a:bodyPr/>
                    <a:lstStyle/>
                    <a:p>
                      <a:pPr algn="l" rtl="0" fontAlgn="ctr"/>
                      <a:endParaRPr kumimoji="0" lang="pl-PL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endParaRPr kumimoji="0" lang="en-US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kumimoji="0" lang="pl-PL" sz="1900" b="0" i="0" u="none" strike="noStrike" kern="1200" cap="none" normalizeH="0" baseline="0" noProof="1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  <a:ea typeface="Times New Roman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360017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CCE1AB66-C487-490E-B61C-5D5F5B349D35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de-DE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7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</a:t>
            </a:r>
            <a:r>
              <a:rPr lang="pl-PL" dirty="0" smtClean="0"/>
              <a:t>raktyki w EGGER Biskupiec Sp. z o.o.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BF2B861A-FD76-4F4B-998B-B111F6ACC12F}" type="slidenum">
              <a:rPr lang="de-DE">
                <a:latin typeface="Arial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de-DE">
              <a:latin typeface="Arial" charset="0"/>
            </a:endParaRPr>
          </a:p>
        </p:txBody>
      </p:sp>
      <p:sp>
        <p:nvSpPr>
          <p:cNvPr id="6" name="Прямоугольник 1"/>
          <p:cNvSpPr/>
          <p:nvPr/>
        </p:nvSpPr>
        <p:spPr>
          <a:xfrm>
            <a:off x="1103445" y="2204444"/>
            <a:ext cx="6351092" cy="1528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867" b="1" noProof="1" smtClean="0">
                <a:solidFill>
                  <a:srgbClr val="404040"/>
                </a:solidFill>
                <a:latin typeface="Arial" charset="0"/>
              </a:rPr>
              <a:t>Zainteresowanych prosimy o przesłanie CV wraz z listem motywacyjnym</a:t>
            </a:r>
            <a:r>
              <a:rPr lang="pl-PL" sz="1867" b="1" noProof="1">
                <a:solidFill>
                  <a:srgbClr val="404040"/>
                </a:solidFill>
                <a:latin typeface="Arial" charset="0"/>
              </a:rPr>
              <a:t> </a:t>
            </a:r>
            <a:r>
              <a:rPr lang="pl-PL" sz="1867" b="1" noProof="1" smtClean="0">
                <a:solidFill>
                  <a:srgbClr val="404040"/>
                </a:solidFill>
                <a:latin typeface="Arial" charset="0"/>
              </a:rPr>
              <a:t>na </a:t>
            </a:r>
            <a:r>
              <a:rPr lang="en-GB" sz="1867" b="1" noProof="1" smtClean="0">
                <a:solidFill>
                  <a:srgbClr val="404040"/>
                </a:solidFill>
                <a:latin typeface="Arial" charset="0"/>
              </a:rPr>
              <a:t>: </a:t>
            </a:r>
            <a:endParaRPr lang="ro-RO" sz="1867" b="1" noProof="1">
              <a:solidFill>
                <a:srgbClr val="404040"/>
              </a:solidFill>
              <a:latin typeface="Arial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o-RO" sz="1867" b="1" noProof="1" smtClean="0">
                <a:solidFill>
                  <a:srgbClr val="404040"/>
                </a:solidFill>
                <a:latin typeface="Arial"/>
                <a:hlinkClick r:id="rId2"/>
              </a:rPr>
              <a:t>rekrutacja@egger.com</a:t>
            </a:r>
            <a:endParaRPr lang="ro-RO" sz="1867" b="1" noProof="1" smtClean="0">
              <a:solidFill>
                <a:srgbClr val="404040"/>
              </a:solidFill>
              <a:latin typeface="Arial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o-RO" sz="1867" b="1" noProof="1" smtClean="0">
                <a:solidFill>
                  <a:srgbClr val="404040"/>
                </a:solidFill>
                <a:latin typeface="Arial"/>
              </a:rPr>
              <a:t>www.egger.com/jobs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ro-RO" sz="1867" b="1" noProof="1">
              <a:solidFill>
                <a:srgbClr val="404040"/>
              </a:solidFill>
              <a:latin typeface="Arial"/>
            </a:endParaRPr>
          </a:p>
        </p:txBody>
      </p:sp>
      <p:sp>
        <p:nvSpPr>
          <p:cNvPr id="7" name="Прямоугольник 4"/>
          <p:cNvSpPr/>
          <p:nvPr/>
        </p:nvSpPr>
        <p:spPr>
          <a:xfrm>
            <a:off x="1103445" y="3529365"/>
            <a:ext cx="8256917" cy="1816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867" b="1" dirty="0" smtClean="0">
                <a:solidFill>
                  <a:srgbClr val="404040"/>
                </a:solidFill>
                <a:latin typeface="Arial" charset="0"/>
              </a:rPr>
              <a:t>Więcej informacji</a:t>
            </a:r>
            <a:r>
              <a:rPr lang="en-GB" sz="1867" b="1" dirty="0" smtClean="0">
                <a:solidFill>
                  <a:srgbClr val="404040"/>
                </a:solidFill>
                <a:latin typeface="Arial" charset="0"/>
              </a:rPr>
              <a:t>:</a:t>
            </a:r>
            <a:endParaRPr lang="pl-PL" sz="1867" b="1" dirty="0" smtClean="0">
              <a:solidFill>
                <a:srgbClr val="404040"/>
              </a:solidFill>
              <a:latin typeface="Arial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en-GB" sz="1867" b="1" dirty="0" smtClean="0">
              <a:solidFill>
                <a:srgbClr val="404040"/>
              </a:solidFill>
              <a:latin typeface="Arial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867" b="1" noProof="1" smtClean="0">
                <a:solidFill>
                  <a:srgbClr val="404040"/>
                </a:solidFill>
                <a:latin typeface="Arial"/>
              </a:rPr>
              <a:t>Alicja Keuchel</a:t>
            </a:r>
            <a:r>
              <a:rPr lang="ru-RU" sz="1867" b="1" noProof="1" smtClean="0">
                <a:solidFill>
                  <a:srgbClr val="404040"/>
                </a:solidFill>
                <a:latin typeface="Arial"/>
              </a:rPr>
              <a:t>: </a:t>
            </a:r>
            <a:r>
              <a:rPr lang="pl-PL" sz="1867" b="1" noProof="1" smtClean="0">
                <a:solidFill>
                  <a:srgbClr val="404040"/>
                </a:solidFill>
                <a:latin typeface="Arial"/>
              </a:rPr>
              <a:t>tel.</a:t>
            </a:r>
            <a:r>
              <a:rPr lang="pl-PL" sz="1867" b="1" noProof="1" smtClean="0">
                <a:solidFill>
                  <a:srgbClr val="E31937"/>
                </a:solidFill>
                <a:latin typeface="Arial"/>
              </a:rPr>
              <a:t> +48 607 743 851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pl-PL" sz="1867" b="1" noProof="1" smtClean="0">
              <a:solidFill>
                <a:srgbClr val="E31937"/>
              </a:solidFill>
              <a:latin typeface="Arial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pl-PL" sz="1867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Martyna Majchrzak: tel. </a:t>
            </a:r>
            <a:r>
              <a:rPr lang="pl-PL" sz="1867" b="1" noProof="1" smtClean="0">
                <a:solidFill>
                  <a:srgbClr val="E31937"/>
                </a:solidFill>
              </a:rPr>
              <a:t>+ 48 885 152 174</a:t>
            </a:r>
            <a:endParaRPr lang="pl-PL" sz="1867" b="1" noProof="1">
              <a:solidFill>
                <a:srgbClr val="E31937"/>
              </a:solidFill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endParaRPr lang="ru-RU" sz="1867" b="1" noProof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9" name="Rechteck 13"/>
          <p:cNvSpPr/>
          <p:nvPr/>
        </p:nvSpPr>
        <p:spPr bwMode="auto">
          <a:xfrm>
            <a:off x="520816" y="2312955"/>
            <a:ext cx="360000" cy="360000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en-GB" sz="1333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Rechteck 13"/>
          <p:cNvSpPr/>
          <p:nvPr/>
        </p:nvSpPr>
        <p:spPr bwMode="auto">
          <a:xfrm>
            <a:off x="492661" y="3610509"/>
            <a:ext cx="388155" cy="388251"/>
          </a:xfrm>
          <a:prstGeom prst="rect">
            <a:avLst/>
          </a:prstGeom>
          <a:solidFill>
            <a:srgbClr val="E3193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 defTabSz="914377" fontAlgn="base">
              <a:spcBef>
                <a:spcPct val="30000"/>
              </a:spcBef>
              <a:spcAft>
                <a:spcPct val="0"/>
              </a:spcAft>
              <a:buClr>
                <a:srgbClr val="BCBCBC"/>
              </a:buClr>
            </a:pPr>
            <a:r>
              <a:rPr lang="ro-RO" sz="1333" b="1" dirty="0">
                <a:solidFill>
                  <a:srgbClr val="FFFFFF"/>
                </a:solidFill>
                <a:latin typeface="Arial"/>
              </a:rPr>
              <a:t>2</a:t>
            </a:r>
            <a:endParaRPr lang="en-GB" sz="1333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Прямоугольник 17"/>
          <p:cNvSpPr/>
          <p:nvPr/>
        </p:nvSpPr>
        <p:spPr bwMode="auto">
          <a:xfrm>
            <a:off x="0" y="6405331"/>
            <a:ext cx="12192000" cy="45266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1333" b="1">
              <a:solidFill>
                <a:srgbClr val="A2A3A5"/>
              </a:solidFill>
              <a:latin typeface="Arial" charset="0"/>
              <a:ea typeface="ＭＳ Ｐゴシック" pitchFamily="27" charset="-128"/>
            </a:endParaRPr>
          </a:p>
        </p:txBody>
      </p:sp>
      <p:pic>
        <p:nvPicPr>
          <p:cNvPr id="13" name="Picture 2" descr="Картинки по запросу apply ic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4" r="15589"/>
          <a:stretch/>
        </p:blipFill>
        <p:spPr bwMode="auto">
          <a:xfrm>
            <a:off x="9582993" y="2887529"/>
            <a:ext cx="1338793" cy="165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4"/>
          <p:cNvSpPr/>
          <p:nvPr/>
        </p:nvSpPr>
        <p:spPr>
          <a:xfrm>
            <a:off x="1103446" y="5399628"/>
            <a:ext cx="8406314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sz="1867" b="1" dirty="0" smtClean="0">
                <a:solidFill>
                  <a:srgbClr val="404040"/>
                </a:solidFill>
                <a:latin typeface="Arial" charset="0"/>
              </a:rPr>
              <a:t> </a:t>
            </a:r>
            <a:endParaRPr lang="en-US" sz="1867" b="1" dirty="0">
              <a:solidFill>
                <a:srgbClr val="40404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22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321168" y="1714501"/>
            <a:ext cx="7473462" cy="3416320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7200" dirty="0" smtClean="0">
                <a:solidFill>
                  <a:schemeClr val="bg1"/>
                </a:solidFill>
              </a:rPr>
              <a:t>Rozpocznij swoją karierę w </a:t>
            </a:r>
            <a:r>
              <a:rPr lang="pl-PL" sz="7200" b="1" dirty="0" smtClean="0">
                <a:solidFill>
                  <a:schemeClr val="bg1"/>
                </a:solidFill>
              </a:rPr>
              <a:t>EGGER!</a:t>
            </a:r>
            <a:endParaRPr lang="en-GB" sz="7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4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527381" y="3536476"/>
            <a:ext cx="10177131" cy="1978101"/>
          </a:xfrm>
        </p:spPr>
        <p:txBody>
          <a:bodyPr/>
          <a:lstStyle/>
          <a:p>
            <a:r>
              <a:rPr lang="ro-RO" sz="4400" dirty="0" err="1" smtClean="0"/>
              <a:t>Czekamy</a:t>
            </a:r>
            <a:r>
              <a:rPr lang="ro-RO" sz="4400" dirty="0" smtClean="0"/>
              <a:t> na </a:t>
            </a:r>
            <a:r>
              <a:rPr lang="ro-RO" sz="4400" dirty="0" err="1" smtClean="0"/>
              <a:t>Ciebie</a:t>
            </a:r>
            <a:r>
              <a:rPr lang="ru-RU" sz="4400" dirty="0" smtClean="0"/>
              <a:t>!</a:t>
            </a: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4800" dirty="0"/>
              <a:t/>
            </a:r>
            <a:br>
              <a:rPr lang="ru-RU" sz="4800" dirty="0"/>
            </a:br>
            <a:r>
              <a:rPr lang="ru-RU" sz="2400" dirty="0"/>
              <a:t/>
            </a:r>
            <a:br>
              <a:rPr lang="ru-RU" sz="2400" dirty="0"/>
            </a:br>
            <a:endParaRPr lang="en-US" sz="2400" b="0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6405331"/>
            <a:ext cx="12192000" cy="452669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ru-RU" sz="1333" b="1">
              <a:solidFill>
                <a:srgbClr val="A2A3A5"/>
              </a:solidFill>
              <a:latin typeface="Arial" charset="0"/>
              <a:ea typeface="ＭＳ Ｐゴシック" pitchFamily="27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1904" y="5683025"/>
            <a:ext cx="57606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ro-RO" sz="1200" b="1" dirty="0" err="1" smtClean="0">
                <a:solidFill>
                  <a:srgbClr val="404040"/>
                </a:solidFill>
                <a:latin typeface="Arial" charset="0"/>
              </a:rPr>
              <a:t>Fabryka</a:t>
            </a:r>
            <a:r>
              <a:rPr lang="ro-RO" sz="1200" b="1" dirty="0" smtClean="0">
                <a:solidFill>
                  <a:srgbClr val="404040"/>
                </a:solidFill>
                <a:latin typeface="Arial" charset="0"/>
              </a:rPr>
              <a:t>  </a:t>
            </a:r>
            <a:r>
              <a:rPr lang="pl-PL" sz="1200" b="1" dirty="0" smtClean="0">
                <a:solidFill>
                  <a:srgbClr val="404040"/>
                </a:solidFill>
                <a:latin typeface="Arial" charset="0"/>
              </a:rPr>
              <a:t>EGGER Biskupiec</a:t>
            </a:r>
            <a:endParaRPr lang="ro-RO" sz="1200" b="1" dirty="0" smtClean="0">
              <a:solidFill>
                <a:srgbClr val="404040"/>
              </a:solidFill>
              <a:latin typeface="Arial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57684"/>
            <a:ext cx="5606562" cy="307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2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815_EGGER_Template_en">
  <a:themeElements>
    <a:clrScheme name="EGGER">
      <a:dk1>
        <a:srgbClr val="000000"/>
      </a:dk1>
      <a:lt1>
        <a:srgbClr val="FFFFFF"/>
      </a:lt1>
      <a:dk2>
        <a:srgbClr val="8B8D8E"/>
      </a:dk2>
      <a:lt2>
        <a:srgbClr val="ADAFAF"/>
      </a:lt2>
      <a:accent1>
        <a:srgbClr val="E31937"/>
      </a:accent1>
      <a:accent2>
        <a:srgbClr val="BCBCBC"/>
      </a:accent2>
      <a:accent3>
        <a:srgbClr val="404040"/>
      </a:accent3>
      <a:accent4>
        <a:srgbClr val="D17B43"/>
      </a:accent4>
      <a:accent5>
        <a:srgbClr val="E8D7B3"/>
      </a:accent5>
      <a:accent6>
        <a:srgbClr val="82273A"/>
      </a:accent6>
      <a:hlink>
        <a:srgbClr val="404040"/>
      </a:hlink>
      <a:folHlink>
        <a:srgbClr val="ADAFAF"/>
      </a:folHlink>
    </a:clrScheme>
    <a:fontScheme name="Standard Egg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E7E7E8"/>
        </a:solidFill>
        <a:ln w="9525">
          <a:noFill/>
          <a:miter lim="800000"/>
          <a:headEnd/>
          <a:tailEnd/>
        </a:ln>
      </a:spPr>
      <a:bodyPr wrap="none" anchor="ctr"/>
      <a:lstStyle>
        <a:defPPr>
          <a:defRPr>
            <a:ea typeface="ＭＳ Ｐゴシック" pitchFamily="27" charset="-128"/>
            <a:cs typeface="+mn-c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rgbClr val="747576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 Egg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Egg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Egg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Egg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Egg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 Egg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Egg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Egg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Egg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Egg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Egg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 Egg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GGER Templates_16_9_EN" id="{2B24C985-3945-4588-87D8-8F1C0C90E7AD}" vid="{69D3AE06-7587-4AD5-8007-F7A8B16684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tadata2 xmlns="ad7a78ef-0e5a-4daa-8580-fae85456e766" xsi:nil="true"/>
    <Metadata0 xmlns="ad7a78ef-0e5a-4daa-8580-fae85456e766">HR RO</Metadata0>
    <Metadata1 xmlns="ad7a78ef-0e5a-4daa-8580-fae85456e766">Recrutare</Metadata1>
    <Metadata4 xmlns="3590432f-fd43-44fe-83fd-01bc541db4f4" xsi:nil="true"/>
    <Classification xmlns="3590432f-fd43-44fe-83fd-01bc541db4f4">Internal</Classification>
    <TaxCatchAll xmlns="20c681dc-c2a2-40c3-bea0-5beeac982dfc"/>
    <_dlc_DocId xmlns="3590432f-fd43-44fe-83fd-01bc541db4f4">EP1511101123-6-42791</_dlc_DocId>
    <_dlc_DocIdUrl xmlns="3590432f-fd43-44fe-83fd-01bc541db4f4">
      <Url>https://sp.egger.com/teams/hr_ro/_layouts/15/DocIdRedir.aspx?ID=EP1511101123-6-42791</Url>
      <Description>EP1511101123-6-42791</Description>
    </_dlc_DocIdUrl>
    <dab47d1e2baa4470804fa88f8d61217a xmlns="fcdb762d-fd37-40ab-8d36-8d08f5cef17d">
      <Terms xmlns="http://schemas.microsoft.com/office/infopath/2007/PartnerControls"/>
    </dab47d1e2baa4470804fa88f8d61217a>
    <i50fa6b7fb474b9fba695f198e19580e xmlns="fcdb762d-fd37-40ab-8d36-8d08f5cef17d">
      <Terms xmlns="http://schemas.microsoft.com/office/infopath/2007/PartnerControls"/>
    </i50fa6b7fb474b9fba695f198e19580e>
    <l4ea94b32f034cdfb48c810b11e097e1 xmlns="fcdb762d-fd37-40ab-8d36-8d08f5cef17d">
      <Terms xmlns="http://schemas.microsoft.com/office/infopath/2007/PartnerControls"/>
    </l4ea94b32f034cdfb48c810b11e097e1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1A143208A366945B56507DD5F6BED72" ma:contentTypeVersion="15" ma:contentTypeDescription="Utwórz nowy dokument." ma:contentTypeScope="" ma:versionID="efb29e1fd5e1c34a1816e5feb106bed1">
  <xsd:schema xmlns:xsd="http://www.w3.org/2001/XMLSchema" xmlns:xs="http://www.w3.org/2001/XMLSchema" xmlns:p="http://schemas.microsoft.com/office/2006/metadata/properties" xmlns:ns2="3590432f-fd43-44fe-83fd-01bc541db4f4" xmlns:ns3="fcdb762d-fd37-40ab-8d36-8d08f5cef17d" xmlns:ns4="20c681dc-c2a2-40c3-bea0-5beeac982dfc" xmlns:ns5="ad7a78ef-0e5a-4daa-8580-fae85456e766" targetNamespace="http://schemas.microsoft.com/office/2006/metadata/properties" ma:root="true" ma:fieldsID="d34a207115f689a4411a184720d18673" ns2:_="" ns3:_="" ns4:_="" ns5:_="">
    <xsd:import namespace="3590432f-fd43-44fe-83fd-01bc541db4f4"/>
    <xsd:import namespace="fcdb762d-fd37-40ab-8d36-8d08f5cef17d"/>
    <xsd:import namespace="20c681dc-c2a2-40c3-bea0-5beeac982dfc"/>
    <xsd:import namespace="ad7a78ef-0e5a-4daa-8580-fae85456e76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Classification"/>
                <xsd:element ref="ns3:dab47d1e2baa4470804fa88f8d61217a" minOccurs="0"/>
                <xsd:element ref="ns4:TaxCatchAll" minOccurs="0"/>
                <xsd:element ref="ns3:i50fa6b7fb474b9fba695f198e19580e" minOccurs="0"/>
                <xsd:element ref="ns3:l4ea94b32f034cdfb48c810b11e097e1" minOccurs="0"/>
                <xsd:element ref="ns5:Metadata0" minOccurs="0"/>
                <xsd:element ref="ns5:Metadata1" minOccurs="0"/>
                <xsd:element ref="ns5:Metadata2" minOccurs="0"/>
                <xsd:element ref="ns2:Metadata4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90432f-fd43-44fe-83fd-01bc541db4f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lassification" ma:index="10" ma:displayName="Classification" ma:default="Internal" ma:description="Egger Document Classification" ma:format="Dropdown" ma:internalName="Classification" ma:readOnly="false">
      <xsd:simpleType>
        <xsd:restriction base="dms:Choice">
          <xsd:enumeration value="Internal"/>
          <xsd:enumeration value="Confidential"/>
          <xsd:enumeration value="Secret"/>
          <xsd:enumeration value="Public"/>
        </xsd:restriction>
      </xsd:simpleType>
    </xsd:element>
    <xsd:element name="Metadata4" ma:index="21" nillable="true" ma:displayName="Metadata4" ma:default="" ma:description="Metadata4 Site Column" ma:format="Dropdown" ma:internalName="Metadata4">
      <xsd:simpleType>
        <xsd:restriction base="dms:Choice">
          <xsd:enumeration value="Value1"/>
          <xsd:enumeration value="Value2"/>
          <xsd:enumeration value="Value3"/>
          <xsd:enumeration value="Value4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b762d-fd37-40ab-8d36-8d08f5cef17d" elementFormDefault="qualified">
    <xsd:import namespace="http://schemas.microsoft.com/office/2006/documentManagement/types"/>
    <xsd:import namespace="http://schemas.microsoft.com/office/infopath/2007/PartnerControls"/>
    <xsd:element name="dab47d1e2baa4470804fa88f8d61217a" ma:index="12" nillable="true" ma:taxonomy="true" ma:internalName="dab47d1e2baa4470804fa88f8d61217a" ma:taxonomyFieldName="EGGLanguage" ma:displayName="Language" ma:fieldId="{dab47d1e-2baa-4470-804f-a88f8d61217a}" ma:taxonomyMulti="true" ma:sspId="90d6ef6e-2e8f-4a75-86bf-2a6ae9a6946d" ma:termSetId="50b911e1-7cb5-447e-a878-5f6d00dd7c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0fa6b7fb474b9fba695f198e19580e" ma:index="15" nillable="true" ma:taxonomy="true" ma:internalName="i50fa6b7fb474b9fba695f198e19580e" ma:taxonomyFieldName="EGGLocation" ma:displayName="Location" ma:fieldId="{250fa6b7-fb47-4b9f-ba69-5f198e19580e}" ma:taxonomyMulti="true" ma:sspId="90d6ef6e-2e8f-4a75-86bf-2a6ae9a6946d" ma:termSetId="156dec04-f6ae-4926-9a27-5317d687703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l4ea94b32f034cdfb48c810b11e097e1" ma:index="17" nillable="true" ma:taxonomy="true" ma:internalName="l4ea94b32f034cdfb48c810b11e097e1" ma:taxonomyFieldName="EGGManagedMetadata" ma:displayName="Managed Metadata" ma:fieldId="{54ea94b3-2f03-4cdf-b48c-810b11e097e1}" ma:taxonomyMulti="true" ma:sspId="90d6ef6e-2e8f-4a75-86bf-2a6ae9a6946d" ma:termSetId="0cff7d68-8688-44b5-8011-af6947c90527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c681dc-c2a2-40c3-bea0-5beeac982df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e6b45f0-48ec-47e8-b23c-b92001394a30}" ma:internalName="TaxCatchAll" ma:showField="CatchAllData" ma:web="20c681dc-c2a2-40c3-bea0-5beeac982d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7a78ef-0e5a-4daa-8580-fae85456e766" elementFormDefault="qualified">
    <xsd:import namespace="http://schemas.microsoft.com/office/2006/documentManagement/types"/>
    <xsd:import namespace="http://schemas.microsoft.com/office/infopath/2007/PartnerControls"/>
    <xsd:element name="Metadata0" ma:index="18" nillable="true" ma:displayName="Metadata0" ma:description="Metadata0 List Column" ma:internalName="Metadata0">
      <xsd:simpleType>
        <xsd:restriction base="dms:Text"/>
      </xsd:simpleType>
    </xsd:element>
    <xsd:element name="Metadata1" ma:index="19" nillable="true" ma:displayName="Metadata1" ma:description="Metadata1 List Column" ma:internalName="Metadata1">
      <xsd:simpleType>
        <xsd:restriction base="dms:Text"/>
      </xsd:simpleType>
    </xsd:element>
    <xsd:element name="Metadata2" ma:index="20" nillable="true" ma:displayName="Metadata2" ma:description="Metadata2 List Column" ma:internalName="Metadata2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445444-14F4-417E-921A-582C523EE28B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EFAAEFC-AA42-46C3-A815-A33A918AC2A7}">
  <ds:schemaRefs>
    <ds:schemaRef ds:uri="http://purl.org/dc/elements/1.1/"/>
    <ds:schemaRef ds:uri="http://schemas.microsoft.com/office/2006/metadata/properties"/>
    <ds:schemaRef ds:uri="3590432f-fd43-44fe-83fd-01bc541db4f4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ad7a78ef-0e5a-4daa-8580-fae85456e766"/>
    <ds:schemaRef ds:uri="http://purl.org/dc/dcmitype/"/>
    <ds:schemaRef ds:uri="20c681dc-c2a2-40c3-bea0-5beeac982dfc"/>
    <ds:schemaRef ds:uri="fcdb762d-fd37-40ab-8d36-8d08f5cef17d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7AE8F25-3845-48E2-B8C3-B3CCB848D3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90432f-fd43-44fe-83fd-01bc541db4f4"/>
    <ds:schemaRef ds:uri="fcdb762d-fd37-40ab-8d36-8d08f5cef17d"/>
    <ds:schemaRef ds:uri="20c681dc-c2a2-40c3-bea0-5beeac982dfc"/>
    <ds:schemaRef ds:uri="ad7a78ef-0e5a-4daa-8580-fae85456e7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DB109CF-FED7-49AE-AB63-E811C2D1E2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641</Words>
  <Application>Microsoft Office PowerPoint</Application>
  <PresentationFormat>Panoramiczny</PresentationFormat>
  <Paragraphs>173</Paragraphs>
  <Slides>14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0" baseType="lpstr">
      <vt:lpstr>ＭＳ Ｐゴシック</vt:lpstr>
      <vt:lpstr>Arial</vt:lpstr>
      <vt:lpstr>Calibri</vt:lpstr>
      <vt:lpstr>Times New Roman</vt:lpstr>
      <vt:lpstr>Wingdings</vt:lpstr>
      <vt:lpstr>0815_EGGER_Template_en</vt:lpstr>
      <vt:lpstr>Praktyki studenckie</vt:lpstr>
      <vt:lpstr>Grupa EGGER</vt:lpstr>
      <vt:lpstr>Warunki odbycia praktyk </vt:lpstr>
      <vt:lpstr>Obowiązki praktykanta</vt:lpstr>
      <vt:lpstr>Obowiązki EGGER Biskupiec Sp. z o.o. </vt:lpstr>
      <vt:lpstr>Prezentacja programu PowerPoint</vt:lpstr>
      <vt:lpstr>Prezentacja programu PowerPoint</vt:lpstr>
      <vt:lpstr>Możliwości odbycia praktyk w EGGER Biskupiec sp. z o.o. 2022 r.</vt:lpstr>
      <vt:lpstr>Możliwości odbycia praktyk w EGGER Biskupiec sp. z o.o. 2022 r.</vt:lpstr>
      <vt:lpstr>Możliwości odbycia praktyk w EGGER Biskupiec sp. z o.o. 2022 r.</vt:lpstr>
      <vt:lpstr>Możliwości odbycia praktyk w EGGER Biskupiec sp. z o.o. 2022 r.</vt:lpstr>
      <vt:lpstr>Praktyki w EGGER Biskupiec Sp. z o.o.</vt:lpstr>
      <vt:lpstr>Prezentacja programu PowerPoint</vt:lpstr>
      <vt:lpstr>Czekamy na Ciebie!    </vt:lpstr>
    </vt:vector>
  </TitlesOfParts>
  <Company>Fritz Egger GmbH Co. OG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 studenților  din Universitatea  “Ștefan cel Mare”</dc:title>
  <dc:creator>Tipa Ioan Dorin</dc:creator>
  <cp:lastModifiedBy>Keuchel Alicja</cp:lastModifiedBy>
  <cp:revision>57</cp:revision>
  <dcterms:created xsi:type="dcterms:W3CDTF">2020-06-05T11:11:56Z</dcterms:created>
  <dcterms:modified xsi:type="dcterms:W3CDTF">2022-05-05T12:45:10Z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0x01010091A143208A366945B56507DD5F6BED72</vt:lpwstr>
  </property>
  <property fmtid="{D5CDD505-2E9C-101B-9397-08002B2CF9AE}" pid="3" name="EGGLocation">
    <vt:lpwstr/>
  </property>
  <property fmtid="{D5CDD505-2E9C-101B-9397-08002B2CF9AE}" pid="4" name="EGGCompanyNumber">
    <vt:lpwstr/>
  </property>
  <property fmtid="{D5CDD505-2E9C-101B-9397-08002B2CF9AE}" pid="5" name="EGGManagedMetadata">
    <vt:lpwstr/>
  </property>
  <property fmtid="{D5CDD505-2E9C-101B-9397-08002B2CF9AE}" pid="6" name="EGGLanguage">
    <vt:lpwstr/>
  </property>
  <property fmtid="{D5CDD505-2E9C-101B-9397-08002B2CF9AE}" pid="7" name="_dlc_DocIdItemGuid">
    <vt:lpwstr>887588df-583a-4890-9a03-a5ce117beffc</vt:lpwstr>
  </property>
</Properties>
</file>